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23"/>
  </p:notesMasterIdLst>
  <p:sldIdLst>
    <p:sldId id="731" r:id="rId2"/>
    <p:sldId id="734" r:id="rId3"/>
    <p:sldId id="744" r:id="rId4"/>
    <p:sldId id="735" r:id="rId5"/>
    <p:sldId id="736" r:id="rId6"/>
    <p:sldId id="745" r:id="rId7"/>
    <p:sldId id="739" r:id="rId8"/>
    <p:sldId id="746" r:id="rId9"/>
    <p:sldId id="747" r:id="rId10"/>
    <p:sldId id="748" r:id="rId11"/>
    <p:sldId id="749" r:id="rId12"/>
    <p:sldId id="750" r:id="rId13"/>
    <p:sldId id="751" r:id="rId14"/>
    <p:sldId id="753" r:id="rId15"/>
    <p:sldId id="752" r:id="rId16"/>
    <p:sldId id="754" r:id="rId17"/>
    <p:sldId id="755" r:id="rId18"/>
    <p:sldId id="756" r:id="rId19"/>
    <p:sldId id="757" r:id="rId20"/>
    <p:sldId id="758" r:id="rId21"/>
    <p:sldId id="74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3" userDrawn="1">
          <p15:clr>
            <a:srgbClr val="A4A3A4"/>
          </p15:clr>
        </p15:guide>
        <p15:guide id="2" pos="3840">
          <p15:clr>
            <a:srgbClr val="A4A3A4"/>
          </p15:clr>
        </p15:guide>
        <p15:guide id="5" pos="408">
          <p15:clr>
            <a:srgbClr val="A4A3A4"/>
          </p15:clr>
        </p15:guide>
        <p15:guide id="6" pos="7286" userDrawn="1">
          <p15:clr>
            <a:srgbClr val="A4A3A4"/>
          </p15:clr>
        </p15:guide>
        <p15:guide id="7" orient="horz" pos="341" userDrawn="1">
          <p15:clr>
            <a:srgbClr val="A4A3A4"/>
          </p15:clr>
        </p15:guide>
        <p15:guide id="8" orient="horz" pos="3883" userDrawn="1">
          <p15:clr>
            <a:srgbClr val="A4A3A4"/>
          </p15:clr>
        </p15:guide>
        <p15:guide id="12" pos="6048" userDrawn="1">
          <p15:clr>
            <a:srgbClr val="A4A3A4"/>
          </p15:clr>
        </p15:guide>
        <p15:guide id="13" pos="1632" userDrawn="1">
          <p15:clr>
            <a:srgbClr val="A4A3A4"/>
          </p15:clr>
        </p15:guide>
        <p15:guide id="14" orient="horz" pos="1944" userDrawn="1">
          <p15:clr>
            <a:srgbClr val="A4A3A4"/>
          </p15:clr>
        </p15:guide>
        <p15:guide id="15" orient="horz" pos="3456" userDrawn="1">
          <p15:clr>
            <a:srgbClr val="A4A3A4"/>
          </p15:clr>
        </p15:guide>
        <p15:guide id="16" pos="48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Hamilton" initials="BH" lastIdx="1" clrIdx="0">
    <p:extLst>
      <p:ext uri="{19B8F6BF-5375-455C-9EA6-DF929625EA0E}">
        <p15:presenceInfo xmlns:p15="http://schemas.microsoft.com/office/powerpoint/2012/main" userId="S-1-5-21-689125637-3960344643-4143508755-62924" providerId="AD"/>
      </p:ext>
    </p:extLst>
  </p:cmAuthor>
  <p:cmAuthor id="2" name="Edward A. Cunningham" initials="EAC" lastIdx="2" clrIdx="1">
    <p:extLst>
      <p:ext uri="{19B8F6BF-5375-455C-9EA6-DF929625EA0E}">
        <p15:presenceInfo xmlns:p15="http://schemas.microsoft.com/office/powerpoint/2012/main" userId="S-1-5-21-689125637-3960344643-4143508755-3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7CAEB"/>
    <a:srgbClr val="0A498E"/>
    <a:srgbClr val="C19105"/>
    <a:srgbClr val="F7F2A0"/>
    <a:srgbClr val="E9EAED"/>
    <a:srgbClr val="DDBA99"/>
    <a:srgbClr val="FFC000"/>
    <a:srgbClr val="FFC429"/>
    <a:srgbClr val="3E6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9" autoAdjust="0"/>
    <p:restoredTop sz="97259" autoAdjust="0"/>
  </p:normalViewPr>
  <p:slideViewPr>
    <p:cSldViewPr snapToGrid="0">
      <p:cViewPr>
        <p:scale>
          <a:sx n="164" d="100"/>
          <a:sy n="164" d="100"/>
        </p:scale>
        <p:origin x="1040" y="880"/>
      </p:cViewPr>
      <p:guideLst>
        <p:guide orient="horz" pos="763"/>
        <p:guide pos="3840"/>
        <p:guide pos="408"/>
        <p:guide pos="7286"/>
        <p:guide orient="horz" pos="341"/>
        <p:guide orient="horz" pos="3883"/>
        <p:guide pos="6048"/>
        <p:guide pos="1632"/>
        <p:guide orient="horz" pos="1944"/>
        <p:guide orient="horz" pos="3456"/>
        <p:guide pos="4872"/>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p:cViewPr varScale="1">
        <p:scale>
          <a:sx n="89" d="100"/>
          <a:sy n="89" d="100"/>
        </p:scale>
        <p:origin x="374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8AA249F-931E-45B5-93ED-74B58094E2A3}" type="datetimeFigureOut">
              <a:rPr lang="en-US" smtClean="0"/>
              <a:t>3/10/22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C4303DD-5D87-48A4-90DD-F2FCFB254C39}" type="slidenum">
              <a:rPr lang="en-US" smtClean="0"/>
              <a:t>‹#›</a:t>
            </a:fld>
            <a:endParaRPr lang="en-US"/>
          </a:p>
        </p:txBody>
      </p:sp>
    </p:spTree>
    <p:extLst>
      <p:ext uri="{BB962C8B-B14F-4D97-AF65-F5344CB8AC3E}">
        <p14:creationId xmlns:p14="http://schemas.microsoft.com/office/powerpoint/2010/main" val="40738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RALUCA</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Welcome comments:</a:t>
            </a:r>
          </a:p>
          <a:p>
            <a:r>
              <a:rPr lang="en-US" sz="1200" b="0" i="0" kern="1200" dirty="0">
                <a:solidFill>
                  <a:schemeClr val="tx1"/>
                </a:solidFill>
                <a:effectLst/>
                <a:latin typeface="Arial (null)"/>
                <a:ea typeface="+mn-ea"/>
                <a:cs typeface="+mn-cs"/>
              </a:rPr>
              <a:t>Thank you for being here today with Jamal Powell and me. </a:t>
            </a:r>
          </a:p>
          <a:p>
            <a:r>
              <a:rPr lang="en-US" sz="1200" b="0" i="0" kern="1200" dirty="0">
                <a:solidFill>
                  <a:schemeClr val="tx1"/>
                </a:solidFill>
                <a:effectLst/>
                <a:latin typeface="Arial (null)"/>
                <a:ea typeface="+mn-ea"/>
                <a:cs typeface="+mn-cs"/>
              </a:rPr>
              <a:t>Thank you for serving as a Lean Champion. </a:t>
            </a:r>
          </a:p>
          <a:p>
            <a:r>
              <a:rPr lang="en-US" sz="1200" b="0" i="0" kern="1200" dirty="0">
                <a:solidFill>
                  <a:schemeClr val="tx1"/>
                </a:solidFill>
                <a:effectLst/>
                <a:latin typeface="Arial (null)"/>
                <a:ea typeface="+mn-ea"/>
                <a:cs typeface="+mn-cs"/>
              </a:rPr>
              <a:t>Lean is a critical part of our company strategy, and you are playing a key role in ensuring its success. </a:t>
            </a:r>
          </a:p>
        </p:txBody>
      </p:sp>
      <p:sp>
        <p:nvSpPr>
          <p:cNvPr id="4" name="Slide Number Placeholder 3"/>
          <p:cNvSpPr>
            <a:spLocks noGrp="1"/>
          </p:cNvSpPr>
          <p:nvPr>
            <p:ph type="sldNum" sz="quarter" idx="10"/>
          </p:nvPr>
        </p:nvSpPr>
        <p:spPr/>
        <p:txBody>
          <a:bodyPr/>
          <a:lstStyle/>
          <a:p>
            <a:fld id="{7601EFCC-184B-004D-AFDD-C084AB2A591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1116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RALUCA</a:t>
            </a:r>
          </a:p>
          <a:p>
            <a:endParaRPr lang="en-US" dirty="0"/>
          </a:p>
          <a:p>
            <a:r>
              <a:rPr lang="en-US" dirty="0"/>
              <a:t>Here is some more detail around the specifics of the training and supporting materials. </a:t>
            </a:r>
          </a:p>
          <a:p>
            <a:endParaRPr lang="en-US" dirty="0"/>
          </a:p>
          <a:p>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10</a:t>
            </a:fld>
            <a:endParaRPr lang="en-US"/>
          </a:p>
        </p:txBody>
      </p:sp>
    </p:spTree>
    <p:extLst>
      <p:ext uri="{BB962C8B-B14F-4D97-AF65-F5344CB8AC3E}">
        <p14:creationId xmlns:p14="http://schemas.microsoft.com/office/powerpoint/2010/main" val="180214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RALUCA</a:t>
            </a:r>
          </a:p>
          <a:p>
            <a:endParaRPr lang="en-US"/>
          </a:p>
          <a:p>
            <a:r>
              <a:rPr lang="en-US"/>
              <a:t>It’s critical that all of us are trained, starting with the Bronze level. </a:t>
            </a:r>
          </a:p>
          <a:p>
            <a:endParaRPr lang="en-US"/>
          </a:p>
          <a:p>
            <a:r>
              <a:rPr lang="en-US"/>
              <a:t>You are expected to complete the training, and we ask that you help encourage others to take it. </a:t>
            </a:r>
          </a:p>
          <a:p>
            <a:endParaRPr lang="en-US"/>
          </a:p>
          <a:p>
            <a:r>
              <a:rPr lang="en-US"/>
              <a:t>The training is divided into two parts: See It, Do It. </a:t>
            </a:r>
          </a:p>
          <a:p>
            <a:endParaRPr lang="en-US"/>
          </a:p>
          <a:p>
            <a:r>
              <a:rPr lang="en-US"/>
              <a:t>In See It, we participate in eLearning modules. </a:t>
            </a:r>
          </a:p>
          <a:p>
            <a:endParaRPr lang="en-US"/>
          </a:p>
          <a:p>
            <a:r>
              <a:rPr lang="en-US"/>
              <a:t>In Do It, we attend a workshop where we will practice what we’ve learned. Once you have completed these 2 learning actions, you will partner with your Lean coach to implement Lean tools into your workplace.</a:t>
            </a:r>
          </a:p>
          <a:p>
            <a:endParaRPr lang="en-US"/>
          </a:p>
          <a:p>
            <a:r>
              <a:rPr lang="en-US"/>
              <a:t>As we go through the training at our own pace, we will earn points and work with a coach. We must earn 10 points to achieve the Bronze level, which should take about five months.</a:t>
            </a:r>
          </a:p>
          <a:p>
            <a:endParaRPr lang="en-US"/>
          </a:p>
          <a:p>
            <a:r>
              <a:rPr lang="en-US"/>
              <a:t>Online training will be deployed through the country’s LMS or available through the Global Training LMS. </a:t>
            </a:r>
          </a:p>
        </p:txBody>
      </p:sp>
      <p:sp>
        <p:nvSpPr>
          <p:cNvPr id="4" name="Slide Number Placeholder 3"/>
          <p:cNvSpPr>
            <a:spLocks noGrp="1"/>
          </p:cNvSpPr>
          <p:nvPr>
            <p:ph type="sldNum" sz="quarter" idx="5"/>
          </p:nvPr>
        </p:nvSpPr>
        <p:spPr/>
        <p:txBody>
          <a:bodyPr/>
          <a:lstStyle/>
          <a:p>
            <a:fld id="{6C4303DD-5D87-48A4-90DD-F2FCFB254C39}" type="slidenum">
              <a:rPr lang="en-US" smtClean="0"/>
              <a:t>11</a:t>
            </a:fld>
            <a:endParaRPr lang="en-US"/>
          </a:p>
        </p:txBody>
      </p:sp>
    </p:spTree>
    <p:extLst>
      <p:ext uri="{BB962C8B-B14F-4D97-AF65-F5344CB8AC3E}">
        <p14:creationId xmlns:p14="http://schemas.microsoft.com/office/powerpoint/2010/main" val="3562883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RALUCA</a:t>
            </a:r>
          </a:p>
          <a:p>
            <a:endParaRPr lang="en-US" sz="1200" b="0" i="0" kern="1200" dirty="0">
              <a:solidFill>
                <a:schemeClr val="tx1"/>
              </a:solidFill>
              <a:effectLst/>
              <a:latin typeface="Arial (nul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3 Champion assignments, there are a few ongoing responsibilities for Champions. </a:t>
            </a:r>
          </a:p>
          <a:p>
            <a:endParaRPr lang="en-US" dirty="0"/>
          </a:p>
          <a:p>
            <a:r>
              <a:rPr lang="en-US" dirty="0"/>
              <a:t>As a Lean Champion, you can refer to this checklist for your ongoing responsibilities and expectations. </a:t>
            </a:r>
          </a:p>
          <a:p>
            <a:endParaRPr lang="en-US" dirty="0"/>
          </a:p>
          <a:p>
            <a:r>
              <a:rPr lang="en-US" dirty="0"/>
              <a:t>[Go over list]</a:t>
            </a:r>
          </a:p>
          <a:p>
            <a:endParaRPr lang="en-US" dirty="0"/>
          </a:p>
          <a:p>
            <a:r>
              <a:rPr lang="en-US" dirty="0"/>
              <a:t>We really appreciate your help in making Lean successful and helping to transform Brink’s. </a:t>
            </a:r>
          </a:p>
        </p:txBody>
      </p:sp>
      <p:sp>
        <p:nvSpPr>
          <p:cNvPr id="4" name="Slide Number Placeholder 3"/>
          <p:cNvSpPr>
            <a:spLocks noGrp="1"/>
          </p:cNvSpPr>
          <p:nvPr>
            <p:ph type="sldNum" sz="quarter" idx="5"/>
          </p:nvPr>
        </p:nvSpPr>
        <p:spPr/>
        <p:txBody>
          <a:bodyPr/>
          <a:lstStyle/>
          <a:p>
            <a:fld id="{6C4303DD-5D87-48A4-90DD-F2FCFB254C39}" type="slidenum">
              <a:rPr lang="en-US" smtClean="0"/>
              <a:t>12</a:t>
            </a:fld>
            <a:endParaRPr lang="en-US"/>
          </a:p>
        </p:txBody>
      </p:sp>
    </p:spTree>
    <p:extLst>
      <p:ext uri="{BB962C8B-B14F-4D97-AF65-F5344CB8AC3E}">
        <p14:creationId xmlns:p14="http://schemas.microsoft.com/office/powerpoint/2010/main" val="243172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RALUCA</a:t>
            </a:r>
          </a:p>
          <a:p>
            <a:endParaRPr lang="en-US" dirty="0"/>
          </a:p>
          <a:p>
            <a:r>
              <a:rPr lang="en-US" dirty="0"/>
              <a:t>We are already seeing the positive results of Lean implementation. </a:t>
            </a:r>
          </a:p>
          <a:p>
            <a:endParaRPr lang="en-US" dirty="0"/>
          </a:p>
          <a:p>
            <a:r>
              <a:rPr lang="en-US" dirty="0"/>
              <a:t>While training is essential, there are ways to start Lean quickly and easily – even while training is happening. </a:t>
            </a:r>
          </a:p>
          <a:p>
            <a:endParaRPr lang="en-US" dirty="0"/>
          </a:p>
          <a:p>
            <a:r>
              <a:rPr lang="en-US" dirty="0"/>
              <a:t>Here are some examples from countries that are already seeing great results. </a:t>
            </a:r>
          </a:p>
        </p:txBody>
      </p:sp>
      <p:sp>
        <p:nvSpPr>
          <p:cNvPr id="4" name="Slide Number Placeholder 3"/>
          <p:cNvSpPr>
            <a:spLocks noGrp="1"/>
          </p:cNvSpPr>
          <p:nvPr>
            <p:ph type="sldNum" sz="quarter" idx="5"/>
          </p:nvPr>
        </p:nvSpPr>
        <p:spPr/>
        <p:txBody>
          <a:bodyPr/>
          <a:lstStyle/>
          <a:p>
            <a:fld id="{6C4303DD-5D87-48A4-90DD-F2FCFB254C39}" type="slidenum">
              <a:rPr lang="en-US" smtClean="0"/>
              <a:t>13</a:t>
            </a:fld>
            <a:endParaRPr lang="en-US"/>
          </a:p>
        </p:txBody>
      </p:sp>
    </p:spTree>
    <p:extLst>
      <p:ext uri="{BB962C8B-B14F-4D97-AF65-F5344CB8AC3E}">
        <p14:creationId xmlns:p14="http://schemas.microsoft.com/office/powerpoint/2010/main" val="17798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UNITED STATES 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14</a:t>
            </a:fld>
            <a:endParaRPr lang="en-US"/>
          </a:p>
        </p:txBody>
      </p:sp>
    </p:spTree>
    <p:extLst>
      <p:ext uri="{BB962C8B-B14F-4D97-AF65-F5344CB8AC3E}">
        <p14:creationId xmlns:p14="http://schemas.microsoft.com/office/powerpoint/2010/main" val="5965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CANADA 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15</a:t>
            </a:fld>
            <a:endParaRPr lang="en-US"/>
          </a:p>
        </p:txBody>
      </p:sp>
    </p:spTree>
    <p:extLst>
      <p:ext uri="{BB962C8B-B14F-4D97-AF65-F5344CB8AC3E}">
        <p14:creationId xmlns:p14="http://schemas.microsoft.com/office/powerpoint/2010/main" val="157928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MEXICO 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16</a:t>
            </a:fld>
            <a:endParaRPr lang="en-US"/>
          </a:p>
        </p:txBody>
      </p:sp>
    </p:spTree>
    <p:extLst>
      <p:ext uri="{BB962C8B-B14F-4D97-AF65-F5344CB8AC3E}">
        <p14:creationId xmlns:p14="http://schemas.microsoft.com/office/powerpoint/2010/main" val="414533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CZECH REPUBLIC REP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17</a:t>
            </a:fld>
            <a:endParaRPr lang="en-US"/>
          </a:p>
        </p:txBody>
      </p:sp>
    </p:spTree>
    <p:extLst>
      <p:ext uri="{BB962C8B-B14F-4D97-AF65-F5344CB8AC3E}">
        <p14:creationId xmlns:p14="http://schemas.microsoft.com/office/powerpoint/2010/main" val="80330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MOROCCO REP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18</a:t>
            </a:fld>
            <a:endParaRPr lang="en-US"/>
          </a:p>
        </p:txBody>
      </p:sp>
    </p:spTree>
    <p:extLst>
      <p:ext uri="{BB962C8B-B14F-4D97-AF65-F5344CB8AC3E}">
        <p14:creationId xmlns:p14="http://schemas.microsoft.com/office/powerpoint/2010/main" val="1979026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SINGAPORE REP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19</a:t>
            </a:fld>
            <a:endParaRPr lang="en-US"/>
          </a:p>
        </p:txBody>
      </p:sp>
    </p:spTree>
    <p:extLst>
      <p:ext uri="{BB962C8B-B14F-4D97-AF65-F5344CB8AC3E}">
        <p14:creationId xmlns:p14="http://schemas.microsoft.com/office/powerpoint/2010/main" val="17218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Arial (null)"/>
                <a:ea typeface="+mn-ea"/>
                <a:cs typeface="+mn-cs"/>
              </a:rPr>
              <a:t>RALUCA</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We want to make sure you are set up for success as a Lean Champion and that you have the support you need.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We wanted to get all the champions for our region together, so we can get to know each other, and discuss what you can expect and to answer any questions. </a:t>
            </a:r>
          </a:p>
        </p:txBody>
      </p:sp>
      <p:sp>
        <p:nvSpPr>
          <p:cNvPr id="4" name="Slide Number Placeholder 3"/>
          <p:cNvSpPr>
            <a:spLocks noGrp="1"/>
          </p:cNvSpPr>
          <p:nvPr>
            <p:ph type="sldNum" sz="quarter" idx="5"/>
          </p:nvPr>
        </p:nvSpPr>
        <p:spPr/>
        <p:txBody>
          <a:bodyPr/>
          <a:lstStyle/>
          <a:p>
            <a:fld id="{6C4303DD-5D87-48A4-90DD-F2FCFB254C39}" type="slidenum">
              <a:rPr lang="en-US" smtClean="0"/>
              <a:t>2</a:t>
            </a:fld>
            <a:endParaRPr lang="en-US"/>
          </a:p>
        </p:txBody>
      </p:sp>
    </p:spTree>
    <p:extLst>
      <p:ext uri="{BB962C8B-B14F-4D97-AF65-F5344CB8AC3E}">
        <p14:creationId xmlns:p14="http://schemas.microsoft.com/office/powerpoint/2010/main" val="521764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RALUCA / OR SINGAPORE REP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20</a:t>
            </a:fld>
            <a:endParaRPr lang="en-US"/>
          </a:p>
        </p:txBody>
      </p:sp>
    </p:spTree>
    <p:extLst>
      <p:ext uri="{BB962C8B-B14F-4D97-AF65-F5344CB8AC3E}">
        <p14:creationId xmlns:p14="http://schemas.microsoft.com/office/powerpoint/2010/main" val="34226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time today. Now for any questions. </a:t>
            </a:r>
          </a:p>
        </p:txBody>
      </p:sp>
      <p:sp>
        <p:nvSpPr>
          <p:cNvPr id="4" name="Slide Number Placeholder 3"/>
          <p:cNvSpPr>
            <a:spLocks noGrp="1"/>
          </p:cNvSpPr>
          <p:nvPr>
            <p:ph type="sldNum" sz="quarter" idx="5"/>
          </p:nvPr>
        </p:nvSpPr>
        <p:spPr/>
        <p:txBody>
          <a:bodyPr/>
          <a:lstStyle/>
          <a:p>
            <a:fld id="{6C4303DD-5D87-48A4-90DD-F2FCFB254C39}" type="slidenum">
              <a:rPr lang="en-US" smtClean="0"/>
              <a:t>21</a:t>
            </a:fld>
            <a:endParaRPr lang="en-US"/>
          </a:p>
        </p:txBody>
      </p:sp>
    </p:spTree>
    <p:extLst>
      <p:ext uri="{BB962C8B-B14F-4D97-AF65-F5344CB8AC3E}">
        <p14:creationId xmlns:p14="http://schemas.microsoft.com/office/powerpoint/2010/main" val="3142586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Arial (null)"/>
                <a:ea typeface="+mn-ea"/>
                <a:cs typeface="+mn-cs"/>
              </a:rPr>
              <a:t>RALUCA</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It’s important that we get to know each other better and understand that we are not working alone. We have each other as support. We can share ideas, ask questions and be an encouragement to each other.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So let’s start by getting to know everyone a little more.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I’ll start by answering these 5 questions. And then I’ll call on each of you to answer them as well.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Thanks for doing that. It’s great to get to know each of you more. Now, I’ll ask Jamal to talk with us about Lean. </a:t>
            </a:r>
          </a:p>
        </p:txBody>
      </p:sp>
      <p:sp>
        <p:nvSpPr>
          <p:cNvPr id="4" name="Slide Number Placeholder 3"/>
          <p:cNvSpPr>
            <a:spLocks noGrp="1"/>
          </p:cNvSpPr>
          <p:nvPr>
            <p:ph type="sldNum" sz="quarter" idx="5"/>
          </p:nvPr>
        </p:nvSpPr>
        <p:spPr/>
        <p:txBody>
          <a:bodyPr/>
          <a:lstStyle/>
          <a:p>
            <a:fld id="{6C4303DD-5D87-48A4-90DD-F2FCFB254C39}" type="slidenum">
              <a:rPr lang="en-US" smtClean="0"/>
              <a:t>3</a:t>
            </a:fld>
            <a:endParaRPr lang="en-US"/>
          </a:p>
        </p:txBody>
      </p:sp>
    </p:spTree>
    <p:extLst>
      <p:ext uri="{BB962C8B-B14F-4D97-AF65-F5344CB8AC3E}">
        <p14:creationId xmlns:p14="http://schemas.microsoft.com/office/powerpoint/2010/main" val="320392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JAMAL</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First, we always want to take a moment to remind ourselves about what Lean is and why we are expanding it across Brink’s. </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Operational Excellence is one of Brink’s three strategic objectives.</a:t>
            </a:r>
          </a:p>
          <a:p>
            <a:endParaRPr lang="en-US" sz="1100" b="0" i="0" kern="1200" dirty="0">
              <a:solidFill>
                <a:schemeClr val="tx1"/>
              </a:solidFill>
              <a:effectLst/>
              <a:latin typeface="Arial (null)"/>
              <a:ea typeface="+mn-ea"/>
              <a:cs typeface="+mn-cs"/>
            </a:endParaRPr>
          </a:p>
          <a:p>
            <a:r>
              <a:rPr lang="en-US" sz="1100" b="0" i="0" kern="1200" dirty="0">
                <a:solidFill>
                  <a:schemeClr val="tx1"/>
                </a:solidFill>
                <a:effectLst/>
                <a:latin typeface="Arial (null)"/>
                <a:ea typeface="+mn-ea"/>
                <a:cs typeface="+mn-cs"/>
              </a:rPr>
              <a:t>Lean – as a management methodology – is what we use to help us achieve Operational Excellence by evaluating and improving our processes and performance. </a:t>
            </a:r>
          </a:p>
          <a:p>
            <a:endParaRPr lang="en-US" dirty="0"/>
          </a:p>
          <a:p>
            <a:r>
              <a:rPr lang="en-US" dirty="0"/>
              <a:t>Lean mindset, tools and practices help us:</a:t>
            </a:r>
          </a:p>
          <a:p>
            <a:r>
              <a:rPr lang="en-US" dirty="0"/>
              <a:t>Continuously improve,</a:t>
            </a:r>
          </a:p>
          <a:p>
            <a:r>
              <a:rPr lang="en-US" dirty="0"/>
              <a:t>Maximize value,</a:t>
            </a:r>
          </a:p>
          <a:p>
            <a:r>
              <a:rPr lang="en-US" dirty="0"/>
              <a:t>Create capacity, </a:t>
            </a:r>
          </a:p>
          <a:p>
            <a:r>
              <a:rPr lang="en-US" dirty="0"/>
              <a:t>Accelerate our strategy, and </a:t>
            </a:r>
          </a:p>
          <a:p>
            <a:r>
              <a:rPr lang="en-US" dirty="0"/>
              <a:t>Grow</a:t>
            </a:r>
          </a:p>
          <a:p>
            <a:endParaRPr lang="en-US" dirty="0"/>
          </a:p>
          <a:p>
            <a:r>
              <a:rPr lang="en-US" dirty="0"/>
              <a:t>Lean</a:t>
            </a:r>
            <a:r>
              <a:rPr lang="en-US" baseline="0" dirty="0"/>
              <a:t> is a proven methodology at Brink’s. We’ve had tremendous success with it in Latin America, and now we are expanding it to the rest of the world with your help.</a:t>
            </a:r>
            <a:endParaRPr lang="en-US" dirty="0"/>
          </a:p>
        </p:txBody>
      </p:sp>
      <p:sp>
        <p:nvSpPr>
          <p:cNvPr id="4" name="Slide Number Placeholder 3"/>
          <p:cNvSpPr>
            <a:spLocks noGrp="1"/>
          </p:cNvSpPr>
          <p:nvPr>
            <p:ph type="sldNum" sz="quarter" idx="5"/>
          </p:nvPr>
        </p:nvSpPr>
        <p:spPr/>
        <p:txBody>
          <a:bodyPr/>
          <a:lstStyle/>
          <a:p>
            <a:fld id="{6C4303DD-5D87-48A4-90DD-F2FCFB254C39}" type="slidenum">
              <a:rPr lang="en-US" smtClean="0"/>
              <a:t>4</a:t>
            </a:fld>
            <a:endParaRPr lang="en-US"/>
          </a:p>
        </p:txBody>
      </p:sp>
    </p:spTree>
    <p:extLst>
      <p:ext uri="{BB962C8B-B14F-4D97-AF65-F5344CB8AC3E}">
        <p14:creationId xmlns:p14="http://schemas.microsoft.com/office/powerpoint/2010/main" val="110176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JAMAL</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While Lean does make a difference for the business of Brink’s, more than that, Lean is about and for our people.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Lean is designed to improve the way we do our jobs and our workplace culture.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Lean is a priority, which is why Brink’s is making this incredible investment in us, helping us learn and grow in ways that will benefit us at work, home and in our communities.</a:t>
            </a:r>
          </a:p>
          <a:p>
            <a:r>
              <a:rPr lang="en-US" sz="1200" b="0" i="0" kern="1200" dirty="0">
                <a:solidFill>
                  <a:schemeClr val="tx1"/>
                </a:solidFill>
                <a:effectLst/>
                <a:latin typeface="Arial (null)"/>
                <a:ea typeface="+mn-ea"/>
                <a:cs typeface="+mn-cs"/>
              </a:rPr>
              <a:t> </a:t>
            </a:r>
          </a:p>
          <a:p>
            <a:r>
              <a:rPr lang="en-US" sz="1200" b="0" i="0" kern="1200" dirty="0">
                <a:solidFill>
                  <a:schemeClr val="tx1"/>
                </a:solidFill>
                <a:effectLst/>
                <a:latin typeface="Arial (null)"/>
                <a:ea typeface="+mn-ea"/>
                <a:cs typeface="+mn-cs"/>
              </a:rPr>
              <a:t>Lean is all about us. It’s about unleashing our power and potential. With Lean, we will be empowered to think and work differently. We will be able to see ways to improve the work we do. </a:t>
            </a:r>
          </a:p>
          <a:p>
            <a:endParaRPr lang="en-US" sz="1200" b="0" i="0" kern="1200" dirty="0">
              <a:solidFill>
                <a:schemeClr val="tx1"/>
              </a:solidFill>
              <a:effectLst/>
              <a:latin typeface="Arial (null)"/>
              <a:ea typeface="+mn-ea"/>
              <a:cs typeface="+mn-cs"/>
            </a:endParaRPr>
          </a:p>
          <a:p>
            <a:r>
              <a:rPr lang="en-US" sz="1200" b="0" i="0" kern="1200" dirty="0">
                <a:solidFill>
                  <a:schemeClr val="tx1"/>
                </a:solidFill>
                <a:effectLst/>
                <a:latin typeface="Arial (null)"/>
                <a:ea typeface="+mn-ea"/>
                <a:cs typeface="+mn-cs"/>
              </a:rPr>
              <a:t>And we will be able to figure out how to fix or remove the frustrations we encounter as we go about our work. </a:t>
            </a:r>
          </a:p>
        </p:txBody>
      </p:sp>
      <p:sp>
        <p:nvSpPr>
          <p:cNvPr id="4" name="Slide Number Placeholder 3"/>
          <p:cNvSpPr>
            <a:spLocks noGrp="1"/>
          </p:cNvSpPr>
          <p:nvPr>
            <p:ph type="sldNum" sz="quarter" idx="5"/>
          </p:nvPr>
        </p:nvSpPr>
        <p:spPr/>
        <p:txBody>
          <a:bodyPr/>
          <a:lstStyle/>
          <a:p>
            <a:fld id="{6C4303DD-5D87-48A4-90DD-F2FCFB254C39}" type="slidenum">
              <a:rPr lang="en-US" smtClean="0"/>
              <a:t>5</a:t>
            </a:fld>
            <a:endParaRPr lang="en-US"/>
          </a:p>
        </p:txBody>
      </p:sp>
    </p:spTree>
    <p:extLst>
      <p:ext uri="{BB962C8B-B14F-4D97-AF65-F5344CB8AC3E}">
        <p14:creationId xmlns:p14="http://schemas.microsoft.com/office/powerpoint/2010/main" val="63956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JAMAL</a:t>
            </a:r>
          </a:p>
          <a:p>
            <a:endParaRPr lang="en-US" dirty="0"/>
          </a:p>
          <a:p>
            <a:r>
              <a:rPr lang="en-US" dirty="0"/>
              <a:t>As Lean is implemented, we will be asking for key data points to be reported monthly. </a:t>
            </a:r>
          </a:p>
          <a:p>
            <a:endParaRPr lang="en-US" dirty="0"/>
          </a:p>
          <a:p>
            <a:r>
              <a:rPr lang="en-US" dirty="0"/>
              <a:t>These data points need to be as accurate and clear as possible, as the reports will be sent to Doug </a:t>
            </a:r>
            <a:r>
              <a:rPr lang="en-US" dirty="0" err="1"/>
              <a:t>Pertz</a:t>
            </a:r>
            <a:r>
              <a:rPr lang="en-US" dirty="0"/>
              <a:t> and the Brink’s Board of Directors. </a:t>
            </a:r>
          </a:p>
          <a:p>
            <a:endParaRPr lang="en-US" dirty="0"/>
          </a:p>
          <a:p>
            <a:r>
              <a:rPr lang="en-US" dirty="0"/>
              <a:t>The Operational Excellence Council is working closely with country leaders to understand how to capture these metrics and how to complete all the necessary reporting. </a:t>
            </a:r>
          </a:p>
          <a:p>
            <a:endParaRPr lang="en-US" dirty="0"/>
          </a:p>
          <a:p>
            <a:r>
              <a:rPr lang="en-US" dirty="0"/>
              <a:t>As a Lean Champion, it’s important for you to know what will be reported and why. </a:t>
            </a:r>
          </a:p>
        </p:txBody>
      </p:sp>
      <p:sp>
        <p:nvSpPr>
          <p:cNvPr id="4" name="Slide Number Placeholder 3"/>
          <p:cNvSpPr>
            <a:spLocks noGrp="1"/>
          </p:cNvSpPr>
          <p:nvPr>
            <p:ph type="sldNum" sz="quarter" idx="5"/>
          </p:nvPr>
        </p:nvSpPr>
        <p:spPr/>
        <p:txBody>
          <a:bodyPr/>
          <a:lstStyle/>
          <a:p>
            <a:fld id="{6C4303DD-5D87-48A4-90DD-F2FCFB254C39}" type="slidenum">
              <a:rPr lang="en-US" smtClean="0"/>
              <a:t>6</a:t>
            </a:fld>
            <a:endParaRPr lang="en-US"/>
          </a:p>
        </p:txBody>
      </p:sp>
    </p:spTree>
    <p:extLst>
      <p:ext uri="{BB962C8B-B14F-4D97-AF65-F5344CB8AC3E}">
        <p14:creationId xmlns:p14="http://schemas.microsoft.com/office/powerpoint/2010/main" val="425463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JAMAL</a:t>
            </a:r>
            <a:r>
              <a:rPr lang="en-US" baseline="0" dirty="0"/>
              <a:t> </a:t>
            </a:r>
          </a:p>
          <a:p>
            <a:pPr marL="0" indent="0">
              <a:buNone/>
            </a:pPr>
            <a:endParaRPr lang="en-US" dirty="0"/>
          </a:p>
          <a:p>
            <a:pPr marL="0" indent="0">
              <a:buNone/>
            </a:pPr>
            <a:r>
              <a:rPr lang="en-US" dirty="0"/>
              <a:t>The following roles were created to help drive the implementation and adoption of Lean across the company.</a:t>
            </a:r>
          </a:p>
          <a:p>
            <a:pPr marL="0" indent="0">
              <a:buNone/>
            </a:pPr>
            <a:endParaRPr lang="en-US" dirty="0"/>
          </a:p>
          <a:p>
            <a:pPr marL="0" indent="0">
              <a:buNone/>
            </a:pPr>
            <a:r>
              <a:rPr lang="en-US" dirty="0"/>
              <a:t>[Go over roles]</a:t>
            </a:r>
          </a:p>
          <a:p>
            <a:pPr marL="0" indent="0">
              <a:buNone/>
            </a:pPr>
            <a:endParaRPr lang="en-US" dirty="0"/>
          </a:p>
          <a:p>
            <a:pPr marL="0" indent="0">
              <a:buNone/>
            </a:pPr>
            <a:r>
              <a:rPr lang="en-US" dirty="0"/>
              <a:t>These roles are considered best practices for Lean adoption and have worked well in Latin America where Lean methodology has been in place for the past few years.</a:t>
            </a:r>
          </a:p>
          <a:p>
            <a:endParaRPr lang="en-US" sz="1200" b="0" i="0" kern="1200" dirty="0">
              <a:solidFill>
                <a:schemeClr val="tx1"/>
              </a:solidFill>
              <a:effectLst/>
              <a:latin typeface="Arial (null)"/>
              <a:ea typeface="+mn-ea"/>
              <a:cs typeface="+mn-cs"/>
            </a:endParaRPr>
          </a:p>
        </p:txBody>
      </p:sp>
      <p:sp>
        <p:nvSpPr>
          <p:cNvPr id="4" name="Slide Number Placeholder 3"/>
          <p:cNvSpPr>
            <a:spLocks noGrp="1"/>
          </p:cNvSpPr>
          <p:nvPr>
            <p:ph type="sldNum" sz="quarter" idx="5"/>
          </p:nvPr>
        </p:nvSpPr>
        <p:spPr/>
        <p:txBody>
          <a:bodyPr/>
          <a:lstStyle/>
          <a:p>
            <a:fld id="{6C4303DD-5D87-48A4-90DD-F2FCFB254C39}" type="slidenum">
              <a:rPr lang="en-US" smtClean="0"/>
              <a:t>7</a:t>
            </a:fld>
            <a:endParaRPr lang="en-US"/>
          </a:p>
        </p:txBody>
      </p:sp>
    </p:spTree>
    <p:extLst>
      <p:ext uri="{BB962C8B-B14F-4D97-AF65-F5344CB8AC3E}">
        <p14:creationId xmlns:p14="http://schemas.microsoft.com/office/powerpoint/2010/main" val="50624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null)"/>
                <a:ea typeface="+mn-ea"/>
                <a:cs typeface="+mn-cs"/>
              </a:rPr>
              <a:t>RALUCA</a:t>
            </a:r>
          </a:p>
          <a:p>
            <a:endParaRPr lang="en-US" sz="1200" b="0" i="0" kern="1200" dirty="0">
              <a:solidFill>
                <a:schemeClr val="tx1"/>
              </a:solidFill>
              <a:effectLst/>
              <a:latin typeface="Arial (null)"/>
              <a:ea typeface="+mn-ea"/>
              <a:cs typeface="+mn-cs"/>
            </a:endParaRPr>
          </a:p>
          <a:p>
            <a:r>
              <a:rPr lang="en-US" dirty="0"/>
              <a:t>As a Lean Champion, we ask that you complete these three assignments. </a:t>
            </a:r>
          </a:p>
          <a:p>
            <a:endParaRPr lang="en-US" dirty="0"/>
          </a:p>
          <a:p>
            <a:r>
              <a:rPr lang="en-US" dirty="0"/>
              <a:t>[Go over #1 on the list]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a Lean roadmap will help manage all the changes and will avoid placing the entire Lean “effort” on you only. We need the entire management team engaged and driving action.</a:t>
            </a:r>
            <a:endParaRPr lang="en-US" dirty="0">
              <a:solidFill>
                <a:schemeClr val="tx2"/>
              </a:solidFill>
            </a:endParaRPr>
          </a:p>
          <a:p>
            <a:endParaRPr lang="en-US" dirty="0"/>
          </a:p>
          <a:p>
            <a:r>
              <a:rPr lang="en-US" dirty="0"/>
              <a:t>[Go over #2 on the list]</a:t>
            </a:r>
          </a:p>
          <a:p>
            <a:endParaRPr lang="en-US" dirty="0"/>
          </a:p>
          <a:p>
            <a:r>
              <a:rPr lang="en-US" dirty="0"/>
              <a:t>A lot of work has already been done on KPIs for the Operational Excellence reviews. </a:t>
            </a:r>
          </a:p>
          <a:p>
            <a:endParaRPr lang="en-US" dirty="0"/>
          </a:p>
          <a:p>
            <a:r>
              <a:rPr lang="en-US" sz="1200" b="0" i="0" u="none" strike="noStrike" kern="1200" dirty="0">
                <a:solidFill>
                  <a:schemeClr val="tx1"/>
                </a:solidFill>
                <a:effectLst/>
                <a:latin typeface="Arial (null)"/>
                <a:ea typeface="+mn-ea"/>
                <a:cs typeface="+mn-cs"/>
              </a:rPr>
              <a:t>Don’t forget that your country’s </a:t>
            </a:r>
            <a:r>
              <a:rPr lang="en-US" sz="1200" b="0" i="0" u="none" strike="noStrike" kern="1200" dirty="0" err="1">
                <a:solidFill>
                  <a:schemeClr val="tx1"/>
                </a:solidFill>
                <a:effectLst/>
                <a:latin typeface="Arial (null)"/>
                <a:ea typeface="+mn-ea"/>
                <a:cs typeface="+mn-cs"/>
              </a:rPr>
              <a:t>OpEx</a:t>
            </a:r>
            <a:r>
              <a:rPr lang="en-US" sz="1200" b="0" i="0" u="none" strike="noStrike" kern="1200" dirty="0">
                <a:solidFill>
                  <a:schemeClr val="tx1"/>
                </a:solidFill>
                <a:effectLst/>
                <a:latin typeface="Arial (null)"/>
                <a:ea typeface="+mn-ea"/>
                <a:cs typeface="+mn-cs"/>
              </a:rPr>
              <a:t> assessment helped to align the team around the current baseline and identified gaps. This is a tool to help you identify priorities for improvement. It also gives you an idea of what better can look like. Use it with the team to build your next 6- to 12-month plan.</a:t>
            </a:r>
          </a:p>
          <a:p>
            <a:endParaRPr lang="en-US" sz="1200" b="0" i="0" u="none" strike="noStrike" kern="1200" dirty="0">
              <a:solidFill>
                <a:schemeClr val="tx1"/>
              </a:solidFill>
              <a:effectLst/>
              <a:latin typeface="Arial (null)"/>
              <a:ea typeface="+mn-ea"/>
              <a:cs typeface="+mn-cs"/>
            </a:endParaRPr>
          </a:p>
          <a:p>
            <a:r>
              <a:rPr lang="en-US" sz="1200" b="0" i="0" u="none" strike="noStrike" kern="1200" dirty="0">
                <a:solidFill>
                  <a:schemeClr val="tx1"/>
                </a:solidFill>
                <a:effectLst/>
                <a:latin typeface="Arial (null)"/>
                <a:ea typeface="+mn-ea"/>
                <a:cs typeface="+mn-cs"/>
              </a:rPr>
              <a:t>[Go over #3 on the list]</a:t>
            </a:r>
            <a:endParaRPr lang="en-US" dirty="0"/>
          </a:p>
        </p:txBody>
      </p:sp>
      <p:sp>
        <p:nvSpPr>
          <p:cNvPr id="4" name="Slide Number Placeholder 3"/>
          <p:cNvSpPr>
            <a:spLocks noGrp="1"/>
          </p:cNvSpPr>
          <p:nvPr>
            <p:ph type="sldNum" sz="quarter" idx="5"/>
          </p:nvPr>
        </p:nvSpPr>
        <p:spPr/>
        <p:txBody>
          <a:bodyPr/>
          <a:lstStyle/>
          <a:p>
            <a:fld id="{6C4303DD-5D87-48A4-90DD-F2FCFB254C39}" type="slidenum">
              <a:rPr lang="en-US" smtClean="0"/>
              <a:t>8</a:t>
            </a:fld>
            <a:endParaRPr lang="en-US"/>
          </a:p>
        </p:txBody>
      </p:sp>
    </p:spTree>
    <p:extLst>
      <p:ext uri="{BB962C8B-B14F-4D97-AF65-F5344CB8AC3E}">
        <p14:creationId xmlns:p14="http://schemas.microsoft.com/office/powerpoint/2010/main" val="391501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RALUCA</a:t>
            </a:r>
          </a:p>
          <a:p>
            <a:endParaRPr lang="en-US"/>
          </a:p>
          <a:p>
            <a:r>
              <a:rPr lang="en-US"/>
              <a:t>To talk in a little more detail about the 3 Lean Champion assignments, I want to briefly go over the Lean certification path and show how you can help your team implement the tools. </a:t>
            </a:r>
          </a:p>
          <a:p>
            <a:endParaRPr lang="en-US"/>
          </a:p>
          <a:p>
            <a:r>
              <a:rPr lang="en-US"/>
              <a:t>[Talk through the slide]</a:t>
            </a:r>
          </a:p>
        </p:txBody>
      </p:sp>
      <p:sp>
        <p:nvSpPr>
          <p:cNvPr id="4" name="Slide Number Placeholder 3"/>
          <p:cNvSpPr>
            <a:spLocks noGrp="1"/>
          </p:cNvSpPr>
          <p:nvPr>
            <p:ph type="sldNum" sz="quarter" idx="5"/>
          </p:nvPr>
        </p:nvSpPr>
        <p:spPr/>
        <p:txBody>
          <a:bodyPr/>
          <a:lstStyle/>
          <a:p>
            <a:fld id="{6C4303DD-5D87-48A4-90DD-F2FCFB254C39}" type="slidenum">
              <a:rPr lang="en-US" smtClean="0"/>
              <a:t>9</a:t>
            </a:fld>
            <a:endParaRPr lang="en-US"/>
          </a:p>
        </p:txBody>
      </p:sp>
    </p:spTree>
    <p:extLst>
      <p:ext uri="{BB962C8B-B14F-4D97-AF65-F5344CB8AC3E}">
        <p14:creationId xmlns:p14="http://schemas.microsoft.com/office/powerpoint/2010/main" val="2440282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a:prstGeom prst="rect">
            <a:avLst/>
          </a:prstGeom>
        </p:spPr>
        <p:txBody>
          <a:bodyPr anchor="t" anchorCtr="0"/>
          <a:lstStyle>
            <a:lvl1pPr>
              <a:defRPr sz="3600">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548640" y="4542788"/>
            <a:ext cx="11102023" cy="400110"/>
          </a:xfrm>
          <a:prstGeom prst="rect">
            <a:avLst/>
          </a:prstGeom>
        </p:spPr>
        <p:txBody>
          <a:bodyPr anchor="t" anchorCtr="0"/>
          <a:lstStyle>
            <a:lvl1pPr marL="0" indent="0">
              <a:buNone/>
              <a:defRPr sz="2000" cap="none" baseline="0">
                <a:solidFill>
                  <a:srgbClr val="0A4A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userDrawn="1"/>
        </p:nvCxnSpPr>
        <p:spPr>
          <a:xfrm>
            <a:off x="647700" y="4471191"/>
            <a:ext cx="10918825" cy="1748"/>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1B964F-0EBF-D34D-843C-5219780E6287}"/>
              </a:ext>
            </a:extLst>
          </p:cNvPr>
          <p:cNvGrpSpPr/>
          <p:nvPr userDrawn="1"/>
        </p:nvGrpSpPr>
        <p:grpSpPr>
          <a:xfrm>
            <a:off x="9442027" y="5606021"/>
            <a:ext cx="2129705" cy="915466"/>
            <a:chOff x="5060950" y="1804877"/>
            <a:chExt cx="2129705" cy="915466"/>
          </a:xfrm>
        </p:grpSpPr>
        <p:pic>
          <p:nvPicPr>
            <p:cNvPr id="11" name="Picture 10">
              <a:extLst>
                <a:ext uri="{FF2B5EF4-FFF2-40B4-BE49-F238E27FC236}">
                  <a16:creationId xmlns:a16="http://schemas.microsoft.com/office/drawing/2014/main" id="{8856E397-41BB-664D-89AD-FEB93A3574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0950" y="1804877"/>
              <a:ext cx="2129705" cy="373482"/>
            </a:xfrm>
            <a:prstGeom prst="rect">
              <a:avLst/>
            </a:prstGeom>
          </p:spPr>
        </p:pic>
        <p:pic>
          <p:nvPicPr>
            <p:cNvPr id="9" name="Picture 8">
              <a:extLst>
                <a:ext uri="{FF2B5EF4-FFF2-40B4-BE49-F238E27FC236}">
                  <a16:creationId xmlns:a16="http://schemas.microsoft.com/office/drawing/2014/main" id="{B1330A73-8E86-AB4F-9382-C51F27F3D826}"/>
                </a:ext>
              </a:extLst>
            </p:cNvPr>
            <p:cNvPicPr>
              <a:picLocks noChangeAspect="1"/>
            </p:cNvPicPr>
            <p:nvPr userDrawn="1"/>
          </p:nvPicPr>
          <p:blipFill>
            <a:blip r:embed="rId3"/>
            <a:stretch>
              <a:fillRect/>
            </a:stretch>
          </p:blipFill>
          <p:spPr>
            <a:xfrm>
              <a:off x="5397139" y="2215518"/>
              <a:ext cx="1463675" cy="504825"/>
            </a:xfrm>
            <a:prstGeom prst="rect">
              <a:avLst/>
            </a:prstGeom>
          </p:spPr>
        </p:pic>
      </p:grpSp>
    </p:spTree>
    <p:extLst>
      <p:ext uri="{BB962C8B-B14F-4D97-AF65-F5344CB8AC3E}">
        <p14:creationId xmlns:p14="http://schemas.microsoft.com/office/powerpoint/2010/main" val="6346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a:prstGeom prst="rect">
            <a:avLst/>
          </a:prstGeom>
        </p:spPr>
        <p:txBody>
          <a:bodyPr/>
          <a:lstStyle/>
          <a:p>
            <a:r>
              <a:rPr lang="en-US"/>
              <a:t>Title Goes Here</a:t>
            </a:r>
          </a:p>
        </p:txBody>
      </p:sp>
      <p:sp>
        <p:nvSpPr>
          <p:cNvPr id="5" name="Footer Placeholder 3">
            <a:extLst>
              <a:ext uri="{FF2B5EF4-FFF2-40B4-BE49-F238E27FC236}">
                <a16:creationId xmlns:a16="http://schemas.microsoft.com/office/drawing/2014/main" id="{E695929E-278A-054C-A606-DDFCBE1A5D4B}"/>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8431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9325" cy="424732"/>
          </a:xfrm>
          <a:prstGeom prst="rect">
            <a:avLst/>
          </a:prstGeom>
        </p:spPr>
        <p:txBody>
          <a:bodyPr/>
          <a:lstStyle/>
          <a:p>
            <a:r>
              <a:rPr lang="en-US"/>
              <a:t>Title Goes Here</a:t>
            </a:r>
          </a:p>
        </p:txBody>
      </p:sp>
      <p:sp>
        <p:nvSpPr>
          <p:cNvPr id="3" name="Text Placeholder 6">
            <a:extLst>
              <a:ext uri="{FF2B5EF4-FFF2-40B4-BE49-F238E27FC236}">
                <a16:creationId xmlns:a16="http://schemas.microsoft.com/office/drawing/2014/main" id="{A0EF9924-310D-E74D-A518-CE3FEAC9E30A}"/>
              </a:ext>
            </a:extLst>
          </p:cNvPr>
          <p:cNvSpPr>
            <a:spLocks noGrp="1"/>
          </p:cNvSpPr>
          <p:nvPr>
            <p:ph type="body" sz="quarter" idx="21"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Footer Placeholder 3">
            <a:extLst>
              <a:ext uri="{FF2B5EF4-FFF2-40B4-BE49-F238E27FC236}">
                <a16:creationId xmlns:a16="http://schemas.microsoft.com/office/drawing/2014/main" id="{FFFB2829-C228-AC47-8564-7511AF571003}"/>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7821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head, Content &amp; Footnotes Half-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C46CDE-4A2E-C441-B621-5DC180F786AF}"/>
              </a:ext>
            </a:extLst>
          </p:cNvPr>
          <p:cNvSpPr>
            <a:spLocks noGrp="1"/>
          </p:cNvSpPr>
          <p:nvPr>
            <p:ph type="pic" sz="quarter" idx="18" hasCustomPrompt="1"/>
          </p:nvPr>
        </p:nvSpPr>
        <p:spPr>
          <a:xfrm>
            <a:off x="6096000" y="0"/>
            <a:ext cx="6094967" cy="6858000"/>
          </a:xfrm>
          <a:prstGeom prst="rect">
            <a:avLst/>
          </a:prstGeom>
          <a:solidFill>
            <a:schemeClr val="accent5">
              <a:lumMod val="20000"/>
              <a:lumOff val="80000"/>
            </a:schemeClr>
          </a:solidFill>
        </p:spPr>
        <p:txBody>
          <a:bodyPr anchor="ctr" anchorCtr="0">
            <a:noAutofit/>
          </a:bodyPr>
          <a:lstStyle>
            <a:lvl1pPr marL="0" indent="0" algn="ctr">
              <a:buNone/>
              <a:defRPr sz="1400"/>
            </a:lvl1pPr>
          </a:lstStyle>
          <a:p>
            <a:r>
              <a:rPr lang="en-US"/>
              <a:t>Insert Image</a:t>
            </a:r>
          </a:p>
        </p:txBody>
      </p:sp>
      <p:sp>
        <p:nvSpPr>
          <p:cNvPr id="9" name="Title 1">
            <a:extLst>
              <a:ext uri="{FF2B5EF4-FFF2-40B4-BE49-F238E27FC236}">
                <a16:creationId xmlns:a16="http://schemas.microsoft.com/office/drawing/2014/main" id="{F198C4DC-342E-3D4F-A221-7F2FF24C2984}"/>
              </a:ext>
            </a:extLst>
          </p:cNvPr>
          <p:cNvSpPr>
            <a:spLocks noGrp="1"/>
          </p:cNvSpPr>
          <p:nvPr>
            <p:ph type="title" hasCustomPrompt="1"/>
          </p:nvPr>
        </p:nvSpPr>
        <p:spPr>
          <a:xfrm>
            <a:off x="548640" y="457200"/>
            <a:ext cx="5332395" cy="424732"/>
          </a:xfrm>
          <a:prstGeom prst="rect">
            <a:avLst/>
          </a:prstGeom>
        </p:spPr>
        <p:txBody>
          <a:bodyPr/>
          <a:lstStyle/>
          <a:p>
            <a:r>
              <a:rPr lang="en-US" dirty="0"/>
              <a:t>Title Goes Here</a:t>
            </a:r>
          </a:p>
        </p:txBody>
      </p:sp>
      <p:sp>
        <p:nvSpPr>
          <p:cNvPr id="10" name="Text Placeholder 15">
            <a:extLst>
              <a:ext uri="{FF2B5EF4-FFF2-40B4-BE49-F238E27FC236}">
                <a16:creationId xmlns:a16="http://schemas.microsoft.com/office/drawing/2014/main" id="{C75A6E48-4060-6C4A-AEA9-7558EA88532E}"/>
              </a:ext>
            </a:extLst>
          </p:cNvPr>
          <p:cNvSpPr>
            <a:spLocks noGrp="1"/>
          </p:cNvSpPr>
          <p:nvPr>
            <p:ph type="body" sz="quarter" idx="15" hasCustomPrompt="1"/>
          </p:nvPr>
        </p:nvSpPr>
        <p:spPr>
          <a:xfrm>
            <a:off x="548640" y="822960"/>
            <a:ext cx="5332395" cy="369332"/>
          </a:xfrm>
          <a:prstGeom prst="rect">
            <a:avLst/>
          </a:prstGeom>
        </p:spPr>
        <p:txBody>
          <a:bodyPr/>
          <a:lstStyle>
            <a:lvl1pPr marL="0" indent="0">
              <a:buFontTx/>
              <a:buNone/>
              <a:defRPr sz="1800" cap="none" baseline="0"/>
            </a:lvl1pPr>
          </a:lstStyle>
          <a:p>
            <a:r>
              <a:rPr lang="en-US" dirty="0"/>
              <a:t>Subhead goes here</a:t>
            </a:r>
          </a:p>
        </p:txBody>
      </p:sp>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40" y="1371600"/>
            <a:ext cx="5332395"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E65675C0-F8C8-F44E-BD12-F683C53B429C}"/>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7" name="Slide Number Placeholder 3">
            <a:extLst>
              <a:ext uri="{FF2B5EF4-FFF2-40B4-BE49-F238E27FC236}">
                <a16:creationId xmlns:a16="http://schemas.microsoft.com/office/drawing/2014/main" id="{6856F1D8-9148-1F49-87F6-5248E2CBB07D}"/>
              </a:ext>
            </a:extLst>
          </p:cNvPr>
          <p:cNvSpPr txBox="1">
            <a:spLocks/>
          </p:cNvSpPr>
          <p:nvPr userDrawn="1"/>
        </p:nvSpPr>
        <p:spPr>
          <a:xfrm>
            <a:off x="11106168" y="6521727"/>
            <a:ext cx="552432" cy="230832"/>
          </a:xfrm>
          <a:prstGeom prst="rect">
            <a:avLst/>
          </a:prstGeom>
        </p:spPr>
        <p:txBody>
          <a:bodyPr vert="horz" wrap="square" lIns="0" tIns="45720" rIns="91440" bIns="45720" rtlCol="0" anchor="b"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404040"/>
                </a:solidFill>
              </a:rPr>
              <a:pPr/>
              <a:t>‹#›</a:t>
            </a:fld>
            <a:endParaRPr lang="en-US" dirty="0">
              <a:solidFill>
                <a:srgbClr val="404040"/>
              </a:solidFill>
            </a:endParaRPr>
          </a:p>
        </p:txBody>
      </p:sp>
      <p:pic>
        <p:nvPicPr>
          <p:cNvPr id="18" name="Picture 17">
            <a:extLst>
              <a:ext uri="{FF2B5EF4-FFF2-40B4-BE49-F238E27FC236}">
                <a16:creationId xmlns:a16="http://schemas.microsoft.com/office/drawing/2014/main" id="{0947BDA5-8694-1F47-AA83-E455E856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6284" y="6565392"/>
            <a:ext cx="834268" cy="146304"/>
          </a:xfrm>
          <a:prstGeom prst="rect">
            <a:avLst/>
          </a:prstGeom>
        </p:spPr>
      </p:pic>
      <p:sp>
        <p:nvSpPr>
          <p:cNvPr id="19" name="Footer Placeholder 3">
            <a:extLst>
              <a:ext uri="{FF2B5EF4-FFF2-40B4-BE49-F238E27FC236}">
                <a16:creationId xmlns:a16="http://schemas.microsoft.com/office/drawing/2014/main" id="{3F817118-BA83-D142-8E0A-1F2BC6CDD98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41037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Financials, Content &amp; Footnotes Split Content">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759AB29-1C2E-994E-AA90-5169C439859A}"/>
              </a:ext>
            </a:extLst>
          </p:cNvPr>
          <p:cNvSpPr>
            <a:spLocks noGrp="1"/>
          </p:cNvSpPr>
          <p:nvPr>
            <p:ph sz="quarter" idx="17"/>
          </p:nvPr>
        </p:nvSpPr>
        <p:spPr>
          <a:xfrm>
            <a:off x="548639" y="1371600"/>
            <a:ext cx="5349240"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00DD96F7-3E30-E843-BBFD-C82F3ED958DF}"/>
              </a:ext>
            </a:extLst>
          </p:cNvPr>
          <p:cNvSpPr>
            <a:spLocks noGrp="1"/>
          </p:cNvSpPr>
          <p:nvPr>
            <p:ph sz="quarter" idx="20"/>
          </p:nvPr>
        </p:nvSpPr>
        <p:spPr>
          <a:xfrm>
            <a:off x="6310967" y="1371600"/>
            <a:ext cx="5347633" cy="1938992"/>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88CB1EED-E29E-B143-A692-EBE76951503B}"/>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14" name="Text Placeholder 6">
            <a:extLst>
              <a:ext uri="{FF2B5EF4-FFF2-40B4-BE49-F238E27FC236}">
                <a16:creationId xmlns:a16="http://schemas.microsoft.com/office/drawing/2014/main" id="{44061824-525E-1242-9087-C1A37679BB3E}"/>
              </a:ext>
            </a:extLst>
          </p:cNvPr>
          <p:cNvSpPr>
            <a:spLocks noGrp="1"/>
          </p:cNvSpPr>
          <p:nvPr>
            <p:ph type="body" sz="quarter" idx="21"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15" name="Title 1">
            <a:extLst>
              <a:ext uri="{FF2B5EF4-FFF2-40B4-BE49-F238E27FC236}">
                <a16:creationId xmlns:a16="http://schemas.microsoft.com/office/drawing/2014/main" id="{E3B5274F-5C3C-9140-8A8B-7F29E09A2957}"/>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9" name="Text Placeholder 9">
            <a:extLst>
              <a:ext uri="{FF2B5EF4-FFF2-40B4-BE49-F238E27FC236}">
                <a16:creationId xmlns:a16="http://schemas.microsoft.com/office/drawing/2014/main" id="{BF45D231-10DF-8448-879A-BC3D42444F8A}"/>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6" name="Footer Placeholder 3">
            <a:extLst>
              <a:ext uri="{FF2B5EF4-FFF2-40B4-BE49-F238E27FC236}">
                <a16:creationId xmlns:a16="http://schemas.microsoft.com/office/drawing/2014/main" id="{AEAF060D-4719-3F48-80D0-6784ED7665F0}"/>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857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a:prstGeom prst="rect">
            <a:avLst/>
          </a:prstGeo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70F3EEEF-3507-7B42-ACDF-75322ACEF74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6274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Financials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548640" y="457200"/>
            <a:ext cx="11102023" cy="424732"/>
          </a:xfrm>
          <a:prstGeom prst="rect">
            <a:avLst/>
          </a:prstGeo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541338" y="1371600"/>
            <a:ext cx="11116627" cy="1973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D7FCDEEB-8F5E-4940-8309-A6C59D3E8C87}"/>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7" name="Footer Placeholder 3">
            <a:extLst>
              <a:ext uri="{FF2B5EF4-FFF2-40B4-BE49-F238E27FC236}">
                <a16:creationId xmlns:a16="http://schemas.microsoft.com/office/drawing/2014/main" id="{2782CA9A-058A-324F-9E44-DABBB4448CF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9100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1EC81F-C854-8249-803D-8BE77AD3FD85}"/>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0773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head, Content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11102023" cy="369332"/>
          </a:xfr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44E81BB8-F9CF-5D4D-84D6-575AB8E96E22}"/>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0" name="Footer Placeholder 3">
            <a:extLst>
              <a:ext uri="{FF2B5EF4-FFF2-40B4-BE49-F238E27FC236}">
                <a16:creationId xmlns:a16="http://schemas.microsoft.com/office/drawing/2014/main" id="{76CB48DA-1B17-DB4E-970D-D429658CF789}"/>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9169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9">
            <a:extLst>
              <a:ext uri="{FF2B5EF4-FFF2-40B4-BE49-F238E27FC236}">
                <a16:creationId xmlns:a16="http://schemas.microsoft.com/office/drawing/2014/main" id="{082B6364-FAC3-7149-A789-D301AA03B36D}"/>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Footer Placeholder 3">
            <a:extLst>
              <a:ext uri="{FF2B5EF4-FFF2-40B4-BE49-F238E27FC236}">
                <a16:creationId xmlns:a16="http://schemas.microsoft.com/office/drawing/2014/main" id="{24B59B4E-9AB6-774D-86B2-BEACB624E8E1}"/>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1269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p:spPr>
        <p:txBody>
          <a:bodyPr/>
          <a:lstStyle>
            <a:lvl1pPr>
              <a:defRPr sz="2400">
                <a:solidFill>
                  <a:schemeClr val="accent1"/>
                </a:solidFill>
              </a:defRPr>
            </a:lvl1pPr>
          </a:lstStyle>
          <a:p>
            <a:r>
              <a:rPr lang="en-US" dirty="0"/>
              <a:t>Title Goes Here</a:t>
            </a:r>
          </a:p>
        </p:txBody>
      </p:sp>
      <p:sp>
        <p:nvSpPr>
          <p:cNvPr id="4" name="Text Placeholder 9">
            <a:extLst>
              <a:ext uri="{FF2B5EF4-FFF2-40B4-BE49-F238E27FC236}">
                <a16:creationId xmlns:a16="http://schemas.microsoft.com/office/drawing/2014/main" id="{9C61031F-A7CA-7A4E-B99A-FDD2B33B04A1}"/>
              </a:ext>
            </a:extLst>
          </p:cNvPr>
          <p:cNvSpPr>
            <a:spLocks noGrp="1"/>
          </p:cNvSpPr>
          <p:nvPr>
            <p:ph type="body" sz="quarter" idx="19" hasCustomPrompt="1"/>
          </p:nvPr>
        </p:nvSpPr>
        <p:spPr>
          <a:xfrm>
            <a:off x="548640" y="6034414"/>
            <a:ext cx="5332395"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Footer Placeholder 3">
            <a:extLst>
              <a:ext uri="{FF2B5EF4-FFF2-40B4-BE49-F238E27FC236}">
                <a16:creationId xmlns:a16="http://schemas.microsoft.com/office/drawing/2014/main" id="{857728D3-988B-CB43-9024-579BD12C3147}"/>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24425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548640" y="3882008"/>
            <a:ext cx="11102023" cy="590931"/>
          </a:xfrm>
          <a:prstGeom prst="rect">
            <a:avLst/>
          </a:prstGeom>
        </p:spPr>
        <p:txBody>
          <a:bodyPr anchor="t" anchorCtr="0"/>
          <a:lstStyle>
            <a:lvl1pPr>
              <a:defRPr sz="3600">
                <a:solidFill>
                  <a:srgbClr val="0A4A8E"/>
                </a:solidFill>
              </a:defRPr>
            </a:lvl1pPr>
          </a:lstStyle>
          <a:p>
            <a:r>
              <a:rPr lang="en-US" dirty="0"/>
              <a:t>Title Goes Here</a:t>
            </a:r>
          </a:p>
        </p:txBody>
      </p:sp>
      <p:cxnSp>
        <p:nvCxnSpPr>
          <p:cNvPr id="13" name="Straight Connector 12">
            <a:extLst>
              <a:ext uri="{FF2B5EF4-FFF2-40B4-BE49-F238E27FC236}">
                <a16:creationId xmlns:a16="http://schemas.microsoft.com/office/drawing/2014/main" id="{B284703C-D051-2C45-BD08-84201DDF664B}"/>
              </a:ext>
            </a:extLst>
          </p:cNvPr>
          <p:cNvCxnSpPr>
            <a:cxnSpLocks/>
          </p:cNvCxnSpPr>
          <p:nvPr userDrawn="1"/>
        </p:nvCxnSpPr>
        <p:spPr>
          <a:xfrm>
            <a:off x="647700" y="4471191"/>
            <a:ext cx="10918825" cy="1748"/>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AC1B889-EA78-1B4E-8923-085E44AB8A0A}"/>
              </a:ext>
            </a:extLst>
          </p:cNvPr>
          <p:cNvGrpSpPr/>
          <p:nvPr userDrawn="1"/>
        </p:nvGrpSpPr>
        <p:grpSpPr>
          <a:xfrm>
            <a:off x="9442027" y="5606021"/>
            <a:ext cx="2129705" cy="915466"/>
            <a:chOff x="5060950" y="1804877"/>
            <a:chExt cx="2129705" cy="915466"/>
          </a:xfrm>
        </p:grpSpPr>
        <p:pic>
          <p:nvPicPr>
            <p:cNvPr id="15" name="Picture 14">
              <a:extLst>
                <a:ext uri="{FF2B5EF4-FFF2-40B4-BE49-F238E27FC236}">
                  <a16:creationId xmlns:a16="http://schemas.microsoft.com/office/drawing/2014/main" id="{C8F399F9-8443-E447-BA18-7C35C770E7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60950" y="1804877"/>
              <a:ext cx="2129705" cy="373482"/>
            </a:xfrm>
            <a:prstGeom prst="rect">
              <a:avLst/>
            </a:prstGeom>
          </p:spPr>
        </p:pic>
        <p:pic>
          <p:nvPicPr>
            <p:cNvPr id="16" name="Picture 15">
              <a:extLst>
                <a:ext uri="{FF2B5EF4-FFF2-40B4-BE49-F238E27FC236}">
                  <a16:creationId xmlns:a16="http://schemas.microsoft.com/office/drawing/2014/main" id="{D2F0B9E1-5443-EF48-9546-6906FE61511C}"/>
                </a:ext>
              </a:extLst>
            </p:cNvPr>
            <p:cNvPicPr>
              <a:picLocks noChangeAspect="1"/>
            </p:cNvPicPr>
            <p:nvPr userDrawn="1"/>
          </p:nvPicPr>
          <p:blipFill>
            <a:blip r:embed="rId3"/>
            <a:stretch>
              <a:fillRect/>
            </a:stretch>
          </p:blipFill>
          <p:spPr>
            <a:xfrm>
              <a:off x="5397139" y="2215518"/>
              <a:ext cx="1463675" cy="504825"/>
            </a:xfrm>
            <a:prstGeom prst="rect">
              <a:avLst/>
            </a:prstGeom>
          </p:spPr>
        </p:pic>
      </p:grpSp>
    </p:spTree>
    <p:extLst>
      <p:ext uri="{BB962C8B-B14F-4D97-AF65-F5344CB8AC3E}">
        <p14:creationId xmlns:p14="http://schemas.microsoft.com/office/powerpoint/2010/main" val="21090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Footer Placeholder 3">
            <a:extLst>
              <a:ext uri="{FF2B5EF4-FFF2-40B4-BE49-F238E27FC236}">
                <a16:creationId xmlns:a16="http://schemas.microsoft.com/office/drawing/2014/main" id="{415D7C8F-ADE0-9D41-9801-CE081EB114C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59042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Text Placeholder 9">
            <a:extLst>
              <a:ext uri="{FF2B5EF4-FFF2-40B4-BE49-F238E27FC236}">
                <a16:creationId xmlns:a16="http://schemas.microsoft.com/office/drawing/2014/main" id="{6EE8C7AC-A721-8F42-B47B-72579F6B81BD}"/>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8" name="Footer Placeholder 3">
            <a:extLst>
              <a:ext uri="{FF2B5EF4-FFF2-40B4-BE49-F238E27FC236}">
                <a16:creationId xmlns:a16="http://schemas.microsoft.com/office/drawing/2014/main" id="{C8F72D59-C3CE-AC49-B42B-EC3CD80E9A6F}"/>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38358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Financial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5E9D0D49-6424-B54F-B884-EC83077F3A3D}"/>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00D42007-3473-4B49-9B20-ED424DD32249}"/>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10" name="Footer Placeholder 3">
            <a:extLst>
              <a:ext uri="{FF2B5EF4-FFF2-40B4-BE49-F238E27FC236}">
                <a16:creationId xmlns:a16="http://schemas.microsoft.com/office/drawing/2014/main" id="{875ECAA7-9151-7348-BE23-7FF898C7349E}"/>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4402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inancials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6" name="Text Placeholder 9">
            <a:extLst>
              <a:ext uri="{FF2B5EF4-FFF2-40B4-BE49-F238E27FC236}">
                <a16:creationId xmlns:a16="http://schemas.microsoft.com/office/drawing/2014/main" id="{14983B15-8875-F94C-91F1-F3BC2D39119F}"/>
              </a:ext>
            </a:extLst>
          </p:cNvPr>
          <p:cNvSpPr>
            <a:spLocks noGrp="1"/>
          </p:cNvSpPr>
          <p:nvPr>
            <p:ph type="body" sz="quarter" idx="18" hasCustomPrompt="1"/>
          </p:nvPr>
        </p:nvSpPr>
        <p:spPr>
          <a:xfrm>
            <a:off x="548640" y="6034414"/>
            <a:ext cx="6368527" cy="718145"/>
          </a:xfrm>
          <a:prstGeom prst="rect">
            <a:avLst/>
          </a:prstGeom>
        </p:spPr>
        <p:txBody>
          <a:bodyPr wrap="square" bIns="4572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8" name="Footer Placeholder 3">
            <a:extLst>
              <a:ext uri="{FF2B5EF4-FFF2-40B4-BE49-F238E27FC236}">
                <a16:creationId xmlns:a16="http://schemas.microsoft.com/office/drawing/2014/main" id="{ADDCDAAE-057F-F24D-8FEE-54A869FF5F81}"/>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94392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mp; Financ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8705719" cy="369332"/>
          </a:xfrm>
          <a:prstGeom prst="rect">
            <a:avLst/>
          </a:prstGeom>
        </p:spPr>
        <p:txBody>
          <a:bodyPr/>
          <a:lstStyle>
            <a:lvl1pPr marL="0" indent="0">
              <a:buFontTx/>
              <a:buNone/>
              <a:defRPr sz="1800" cap="none" baseline="0"/>
            </a:lvl1pPr>
          </a:lstStyle>
          <a:p>
            <a:pPr lvl="0"/>
            <a:r>
              <a:rPr lang="en-US" dirty="0"/>
              <a:t>Subhead goes here</a:t>
            </a:r>
          </a:p>
        </p:txBody>
      </p:sp>
      <p:sp>
        <p:nvSpPr>
          <p:cNvPr id="8" name="Text Placeholder 6">
            <a:extLst>
              <a:ext uri="{FF2B5EF4-FFF2-40B4-BE49-F238E27FC236}">
                <a16:creationId xmlns:a16="http://schemas.microsoft.com/office/drawing/2014/main" id="{7023CEB4-A427-5E47-831A-51FFAC0BF8D3}"/>
              </a:ext>
            </a:extLst>
          </p:cNvPr>
          <p:cNvSpPr>
            <a:spLocks noGrp="1"/>
          </p:cNvSpPr>
          <p:nvPr>
            <p:ph type="body" sz="quarter" idx="19" hasCustomPrompt="1"/>
          </p:nvPr>
        </p:nvSpPr>
        <p:spPr>
          <a:xfrm>
            <a:off x="9427779" y="924161"/>
            <a:ext cx="2218059" cy="246221"/>
          </a:xfrm>
          <a:prstGeom prst="rect">
            <a:avLst/>
          </a:prstGeom>
        </p:spPr>
        <p:txBody>
          <a:bodyPr/>
          <a:lstStyle>
            <a:lvl1pPr marL="0" indent="0" algn="r">
              <a:buFontTx/>
              <a:buNone/>
              <a:defRPr sz="1000" cap="none" baseline="0"/>
            </a:lvl1pPr>
          </a:lstStyle>
          <a:p>
            <a:pPr lvl="0"/>
            <a:r>
              <a:rPr lang="en-US" dirty="0"/>
              <a:t>(Millions)</a:t>
            </a:r>
          </a:p>
        </p:txBody>
      </p:sp>
      <p:sp>
        <p:nvSpPr>
          <p:cNvPr id="9" name="Footer Placeholder 3">
            <a:extLst>
              <a:ext uri="{FF2B5EF4-FFF2-40B4-BE49-F238E27FC236}">
                <a16:creationId xmlns:a16="http://schemas.microsoft.com/office/drawing/2014/main" id="{F0DCB30B-4D27-3E44-81BD-0A72211059A4}"/>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367192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a:prstGeom prst="rect">
            <a:avLst/>
          </a:prstGeom>
        </p:spPr>
        <p:txBody>
          <a:bodyPr/>
          <a:lstStyle>
            <a:lvl1pPr marL="0" indent="0">
              <a:buFontTx/>
              <a:buNone/>
              <a:defRPr sz="1800" cap="none" baseline="0"/>
            </a:lvl1pPr>
          </a:lstStyle>
          <a:p>
            <a:pPr lvl="0"/>
            <a:r>
              <a:rPr lang="en-US" dirty="0"/>
              <a:t>Subhead goes here</a:t>
            </a:r>
          </a:p>
        </p:txBody>
      </p:sp>
      <p:sp>
        <p:nvSpPr>
          <p:cNvPr id="7" name="Footer Placeholder 3">
            <a:extLst>
              <a:ext uri="{FF2B5EF4-FFF2-40B4-BE49-F238E27FC236}">
                <a16:creationId xmlns:a16="http://schemas.microsoft.com/office/drawing/2014/main" id="{6CB4F39D-CE91-9A40-9593-72F1570375F6}"/>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12361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548640" y="457200"/>
            <a:ext cx="11102023" cy="424732"/>
          </a:xfrm>
          <a:prstGeom prst="rect">
            <a:avLst/>
          </a:prstGeo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548640" y="822960"/>
            <a:ext cx="11094720" cy="369332"/>
          </a:xfrm>
          <a:prstGeom prst="rect">
            <a:avLst/>
          </a:prstGeom>
        </p:spPr>
        <p:txBody>
          <a:bodyPr/>
          <a:lstStyle>
            <a:lvl1pPr marL="0" indent="0">
              <a:buFontTx/>
              <a:buNone/>
              <a:defRPr sz="1800" cap="none" baseline="0"/>
            </a:lvl1pPr>
          </a:lstStyle>
          <a:p>
            <a:pPr lvl="0"/>
            <a:r>
              <a:rPr lang="en-US" dirty="0"/>
              <a:t>Subhead goes here</a:t>
            </a:r>
          </a:p>
        </p:txBody>
      </p:sp>
      <p:sp>
        <p:nvSpPr>
          <p:cNvPr id="4" name="Content Placeholder 12">
            <a:extLst>
              <a:ext uri="{FF2B5EF4-FFF2-40B4-BE49-F238E27FC236}">
                <a16:creationId xmlns:a16="http://schemas.microsoft.com/office/drawing/2014/main" id="{0D7A7698-3A39-2C40-97AC-850584A46EA7}"/>
              </a:ext>
            </a:extLst>
          </p:cNvPr>
          <p:cNvSpPr>
            <a:spLocks noGrp="1"/>
          </p:cNvSpPr>
          <p:nvPr>
            <p:ph sz="quarter" idx="17"/>
          </p:nvPr>
        </p:nvSpPr>
        <p:spPr>
          <a:xfrm>
            <a:off x="548640" y="1371600"/>
            <a:ext cx="11102023" cy="1938992"/>
          </a:xfrm>
          <a:prstGeom prst="rect">
            <a:avLst/>
          </a:prstGeo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45CA2C7-E62E-814F-A5F6-E2FE73BB84CA}"/>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spTree>
    <p:extLst>
      <p:ext uri="{BB962C8B-B14F-4D97-AF65-F5344CB8AC3E}">
        <p14:creationId xmlns:p14="http://schemas.microsoft.com/office/powerpoint/2010/main" val="40069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541338" y="457200"/>
            <a:ext cx="11117262" cy="42473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541338" y="1371600"/>
            <a:ext cx="11117262" cy="1938992"/>
          </a:xfrm>
          <a:prstGeom prst="rect">
            <a:avLst/>
          </a:prstGeom>
        </p:spPr>
        <p:txBody>
          <a:bodyPr vert="horz" wrap="square" lIns="91440" tIns="45720" rIns="9144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a:extLst>
              <a:ext uri="{FF2B5EF4-FFF2-40B4-BE49-F238E27FC236}">
                <a16:creationId xmlns:a16="http://schemas.microsoft.com/office/drawing/2014/main" id="{3F1C85C1-37BF-3D41-B034-B576FA8A835C}"/>
              </a:ext>
            </a:extLst>
          </p:cNvPr>
          <p:cNvSpPr txBox="1">
            <a:spLocks/>
          </p:cNvSpPr>
          <p:nvPr userDrawn="1"/>
        </p:nvSpPr>
        <p:spPr>
          <a:xfrm>
            <a:off x="11106168" y="6521727"/>
            <a:ext cx="552432" cy="230832"/>
          </a:xfrm>
          <a:prstGeom prst="rect">
            <a:avLst/>
          </a:prstGeom>
        </p:spPr>
        <p:txBody>
          <a:bodyPr vert="horz" wrap="square" lIns="0" tIns="45720" rIns="91440" bIns="45720" rtlCol="0" anchor="b"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mtClean="0">
                <a:solidFill>
                  <a:srgbClr val="404040"/>
                </a:solidFill>
              </a:rPr>
              <a:pPr/>
              <a:t>‹#›</a:t>
            </a:fld>
            <a:endParaRPr lang="en-US" dirty="0">
              <a:solidFill>
                <a:srgbClr val="404040"/>
              </a:solidFill>
            </a:endParaRPr>
          </a:p>
        </p:txBody>
      </p:sp>
      <p:pic>
        <p:nvPicPr>
          <p:cNvPr id="6" name="Picture 5">
            <a:extLst>
              <a:ext uri="{FF2B5EF4-FFF2-40B4-BE49-F238E27FC236}">
                <a16:creationId xmlns:a16="http://schemas.microsoft.com/office/drawing/2014/main" id="{F7AF3F7A-B01D-AE4A-88B7-C985C5661AC8}"/>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426284" y="6565392"/>
            <a:ext cx="834268" cy="146304"/>
          </a:xfrm>
          <a:prstGeom prst="rect">
            <a:avLst/>
          </a:prstGeom>
        </p:spPr>
      </p:pic>
      <p:sp>
        <p:nvSpPr>
          <p:cNvPr id="4" name="Footer Placeholder 3">
            <a:extLst>
              <a:ext uri="{FF2B5EF4-FFF2-40B4-BE49-F238E27FC236}">
                <a16:creationId xmlns:a16="http://schemas.microsoft.com/office/drawing/2014/main" id="{C898C179-5862-BE4E-AF43-ACD97DCC0D1C}"/>
              </a:ext>
            </a:extLst>
          </p:cNvPr>
          <p:cNvSpPr>
            <a:spLocks noGrp="1"/>
          </p:cNvSpPr>
          <p:nvPr>
            <p:ph type="ftr" sz="quarter" idx="3"/>
          </p:nvPr>
        </p:nvSpPr>
        <p:spPr>
          <a:xfrm>
            <a:off x="6089843" y="6521727"/>
            <a:ext cx="4114800" cy="230832"/>
          </a:xfrm>
          <a:prstGeom prst="rect">
            <a:avLst/>
          </a:prstGeom>
        </p:spPr>
        <p:txBody>
          <a:bodyPr vert="horz" lIns="0" tIns="45720" rIns="0" bIns="45720" rtlCol="0" anchor="b" anchorCtr="0">
            <a:spAutoFit/>
          </a:bodyPr>
          <a:lstStyle>
            <a:lvl1pPr algn="r">
              <a:defRPr sz="900">
                <a:solidFill>
                  <a:srgbClr val="404040"/>
                </a:solidFill>
              </a:defRPr>
            </a:lvl1pPr>
          </a:lstStyle>
          <a:p>
            <a:r>
              <a:rPr lang="en-US" dirty="0"/>
              <a:t>Confidential. For Internal Use Only – Do Not Duplicate or Distribute</a:t>
            </a:r>
          </a:p>
        </p:txBody>
      </p:sp>
      <p:pic>
        <p:nvPicPr>
          <p:cNvPr id="10" name="Picture 9">
            <a:extLst>
              <a:ext uri="{FF2B5EF4-FFF2-40B4-BE49-F238E27FC236}">
                <a16:creationId xmlns:a16="http://schemas.microsoft.com/office/drawing/2014/main" id="{1FFDB959-6FF3-D447-99FD-893FB68F633E}"/>
              </a:ext>
            </a:extLst>
          </p:cNvPr>
          <p:cNvPicPr>
            <a:picLocks noChangeAspect="1"/>
          </p:cNvPicPr>
          <p:nvPr userDrawn="1"/>
        </p:nvPicPr>
        <p:blipFill>
          <a:blip r:embed="rId22"/>
          <a:stretch>
            <a:fillRect/>
          </a:stretch>
        </p:blipFill>
        <p:spPr>
          <a:xfrm>
            <a:off x="10111580" y="417153"/>
            <a:ext cx="1463675" cy="504825"/>
          </a:xfrm>
          <a:prstGeom prst="rect">
            <a:avLst/>
          </a:prstGeom>
        </p:spPr>
      </p:pic>
    </p:spTree>
    <p:extLst>
      <p:ext uri="{BB962C8B-B14F-4D97-AF65-F5344CB8AC3E}">
        <p14:creationId xmlns:p14="http://schemas.microsoft.com/office/powerpoint/2010/main" val="11139617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89" r:id="rId4"/>
    <p:sldLayoutId id="2147483832" r:id="rId5"/>
    <p:sldLayoutId id="2147483833" r:id="rId6"/>
    <p:sldLayoutId id="2147483834" r:id="rId7"/>
    <p:sldLayoutId id="2147483835" r:id="rId8"/>
    <p:sldLayoutId id="2147483836" r:id="rId9"/>
    <p:sldLayoutId id="2147483837" r:id="rId10"/>
    <p:sldLayoutId id="2147483888" r:id="rId11"/>
    <p:sldLayoutId id="2147483838" r:id="rId12"/>
    <p:sldLayoutId id="2147483839" r:id="rId13"/>
    <p:sldLayoutId id="2147483840" r:id="rId14"/>
    <p:sldLayoutId id="2147483841" r:id="rId15"/>
    <p:sldLayoutId id="2147483842" r:id="rId16"/>
    <p:sldLayoutId id="2147483844" r:id="rId17"/>
    <p:sldLayoutId id="2147483891" r:id="rId18"/>
    <p:sldLayoutId id="214748389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250BB1-CB7D-8F4B-B162-B9B4BCD30489}"/>
              </a:ext>
            </a:extLst>
          </p:cNvPr>
          <p:cNvSpPr>
            <a:spLocks noGrp="1"/>
          </p:cNvSpPr>
          <p:nvPr>
            <p:ph type="title"/>
          </p:nvPr>
        </p:nvSpPr>
        <p:spPr>
          <a:xfrm>
            <a:off x="548640" y="3882008"/>
            <a:ext cx="11102023" cy="590931"/>
          </a:xfrm>
        </p:spPr>
        <p:txBody>
          <a:bodyPr/>
          <a:lstStyle/>
          <a:p>
            <a:r>
              <a:rPr lang="en-US" dirty="0"/>
              <a:t>Lean Champions</a:t>
            </a:r>
          </a:p>
        </p:txBody>
      </p:sp>
      <p:sp>
        <p:nvSpPr>
          <p:cNvPr id="3" name="Text Placeholder 2">
            <a:extLst>
              <a:ext uri="{FF2B5EF4-FFF2-40B4-BE49-F238E27FC236}">
                <a16:creationId xmlns:a16="http://schemas.microsoft.com/office/drawing/2014/main" id="{775F28D3-897E-8142-B1AD-703A37E25048}"/>
              </a:ext>
            </a:extLst>
          </p:cNvPr>
          <p:cNvSpPr>
            <a:spLocks noGrp="1"/>
          </p:cNvSpPr>
          <p:nvPr>
            <p:ph type="body" idx="1"/>
          </p:nvPr>
        </p:nvSpPr>
        <p:spPr>
          <a:xfrm>
            <a:off x="548640" y="4542788"/>
            <a:ext cx="11102023" cy="823302"/>
          </a:xfrm>
        </p:spPr>
        <p:txBody>
          <a:bodyPr/>
          <a:lstStyle/>
          <a:p>
            <a:r>
              <a:rPr lang="en-US" dirty="0"/>
              <a:t>Role &amp; Responsibilities</a:t>
            </a:r>
          </a:p>
          <a:p>
            <a:endParaRPr lang="en-US" dirty="0"/>
          </a:p>
        </p:txBody>
      </p:sp>
    </p:spTree>
    <p:extLst>
      <p:ext uri="{BB962C8B-B14F-4D97-AF65-F5344CB8AC3E}">
        <p14:creationId xmlns:p14="http://schemas.microsoft.com/office/powerpoint/2010/main" val="34004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A0D4-1188-1F49-9514-0BDAF21914BE}"/>
              </a:ext>
            </a:extLst>
          </p:cNvPr>
          <p:cNvSpPr>
            <a:spLocks noGrp="1"/>
          </p:cNvSpPr>
          <p:nvPr>
            <p:ph type="title"/>
          </p:nvPr>
        </p:nvSpPr>
        <p:spPr/>
        <p:txBody>
          <a:bodyPr/>
          <a:lstStyle/>
          <a:p>
            <a:r>
              <a:rPr lang="en-US"/>
              <a:t>Online Training Launch &amp; Supporting Materials – Bronze Level</a:t>
            </a:r>
          </a:p>
        </p:txBody>
      </p:sp>
      <p:sp>
        <p:nvSpPr>
          <p:cNvPr id="3" name="Footer Placeholder 2">
            <a:extLst>
              <a:ext uri="{FF2B5EF4-FFF2-40B4-BE49-F238E27FC236}">
                <a16:creationId xmlns:a16="http://schemas.microsoft.com/office/drawing/2014/main" id="{8928C8FD-305E-3B47-AF8E-4D3867BC99D3}"/>
              </a:ext>
            </a:extLst>
          </p:cNvPr>
          <p:cNvSpPr>
            <a:spLocks noGrp="1"/>
          </p:cNvSpPr>
          <p:nvPr>
            <p:ph type="ftr" sz="quarter" idx="3"/>
          </p:nvPr>
        </p:nvSpPr>
        <p:spPr/>
        <p:txBody>
          <a:bodyPr/>
          <a:lstStyle/>
          <a:p>
            <a:r>
              <a:rPr lang="en-US" dirty="0"/>
              <a:t>Confidential. For Internal Use Only – Do Not Duplicate or Distribute</a:t>
            </a:r>
          </a:p>
        </p:txBody>
      </p:sp>
      <p:graphicFrame>
        <p:nvGraphicFramePr>
          <p:cNvPr id="4" name="Table 3">
            <a:extLst>
              <a:ext uri="{FF2B5EF4-FFF2-40B4-BE49-F238E27FC236}">
                <a16:creationId xmlns:a16="http://schemas.microsoft.com/office/drawing/2014/main" id="{C077C8E9-0F61-444A-8212-0E486CE0522E}"/>
              </a:ext>
            </a:extLst>
          </p:cNvPr>
          <p:cNvGraphicFramePr>
            <a:graphicFrameLocks noGrp="1"/>
          </p:cNvGraphicFramePr>
          <p:nvPr>
            <p:extLst>
              <p:ext uri="{D42A27DB-BD31-4B8C-83A1-F6EECF244321}">
                <p14:modId xmlns:p14="http://schemas.microsoft.com/office/powerpoint/2010/main" val="135799358"/>
              </p:ext>
            </p:extLst>
          </p:nvPr>
        </p:nvGraphicFramePr>
        <p:xfrm>
          <a:off x="647699" y="1064252"/>
          <a:ext cx="10917768" cy="5260848"/>
        </p:xfrm>
        <a:graphic>
          <a:graphicData uri="http://schemas.openxmlformats.org/drawingml/2006/table">
            <a:tbl>
              <a:tblPr bandRow="1">
                <a:tableStyleId>{5C22544A-7EE6-4342-B048-85BDC9FD1C3A}</a:tableStyleId>
              </a:tblPr>
              <a:tblGrid>
                <a:gridCol w="3639256">
                  <a:extLst>
                    <a:ext uri="{9D8B030D-6E8A-4147-A177-3AD203B41FA5}">
                      <a16:colId xmlns:a16="http://schemas.microsoft.com/office/drawing/2014/main" val="20000"/>
                    </a:ext>
                  </a:extLst>
                </a:gridCol>
                <a:gridCol w="3639256">
                  <a:extLst>
                    <a:ext uri="{9D8B030D-6E8A-4147-A177-3AD203B41FA5}">
                      <a16:colId xmlns:a16="http://schemas.microsoft.com/office/drawing/2014/main" val="20001"/>
                    </a:ext>
                  </a:extLst>
                </a:gridCol>
                <a:gridCol w="3639256">
                  <a:extLst>
                    <a:ext uri="{9D8B030D-6E8A-4147-A177-3AD203B41FA5}">
                      <a16:colId xmlns:a16="http://schemas.microsoft.com/office/drawing/2014/main" val="20002"/>
                    </a:ext>
                  </a:extLst>
                </a:gridCol>
              </a:tblGrid>
              <a:tr h="320040">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Training Modules</a:t>
                      </a:r>
                      <a:endParaRPr lang="en-US" sz="1500" b="1" i="0" kern="1200" spc="0" baseline="0" dirty="0">
                        <a:solidFill>
                          <a:schemeClr val="bg1"/>
                        </a:solidFill>
                        <a:latin typeface="Arial Narrow" panose="020B0604020202020204" pitchFamily="34" charset="0"/>
                        <a:ea typeface="Nunito Sans" charset="0"/>
                        <a:cs typeface="Arial Narrow" panose="020B0604020202020204" pitchFamily="34" charset="0"/>
                      </a:endParaRPr>
                    </a:p>
                  </a:txBody>
                  <a:tcPr marL="0" marR="0" marT="27432" marB="18288" anchor="ctr">
                    <a:lnL w="12700" cmpd="sng">
                      <a:noFill/>
                    </a:lnL>
                    <a:lnR w="12700" cap="flat" cmpd="sng" algn="ctr">
                      <a:solidFill>
                        <a:schemeClr val="bg1"/>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marL="0" algn="ctr" defTabSz="914400" rtl="0" eaLnBrk="1" latinLnBrk="0" hangingPunct="1">
                        <a:lnSpc>
                          <a:spcPct val="90000"/>
                        </a:lnSpc>
                      </a:pPr>
                      <a:r>
                        <a:rPr lang="en-US" sz="1500" b="1" i="0" kern="1200" spc="0" baseline="0" dirty="0">
                          <a:solidFill>
                            <a:schemeClr val="bg1"/>
                          </a:solidFill>
                          <a:latin typeface="Arial Narrow" panose="020B0604020202020204" pitchFamily="34" charset="0"/>
                          <a:cs typeface="Arial Narrow" panose="020B0604020202020204" pitchFamily="34" charset="0"/>
                        </a:rPr>
                        <a:t>Supporting Materials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marL="0" algn="ctr" defTabSz="914400" rtl="0" eaLnBrk="1" latinLnBrk="0" hangingPunct="1">
                        <a:lnSpc>
                          <a:spcPct val="90000"/>
                        </a:lnSpc>
                      </a:pPr>
                      <a:r>
                        <a:rPr lang="en-US" sz="1500" b="1" i="0" kern="1200" spc="0" baseline="0" dirty="0">
                          <a:solidFill>
                            <a:schemeClr val="bg1"/>
                          </a:solidFill>
                          <a:latin typeface="Arial Narrow" panose="020B0604020202020204" pitchFamily="34" charset="0"/>
                          <a:cs typeface="Arial Narrow" panose="020B0604020202020204" pitchFamily="34" charset="0"/>
                        </a:rPr>
                        <a:t>Practice (Deliverable)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A498E"/>
                    </a:solidFill>
                  </a:tcPr>
                </a:tc>
                <a:extLst>
                  <a:ext uri="{0D108BD9-81ED-4DB2-BD59-A6C34878D82A}">
                    <a16:rowId xmlns:a16="http://schemas.microsoft.com/office/drawing/2014/main" val="10000"/>
                  </a:ext>
                </a:extLst>
              </a:tr>
              <a:tr h="484632">
                <a:tc>
                  <a:txBody>
                    <a:bodyPr/>
                    <a:lstStyle/>
                    <a:p>
                      <a:pPr marL="228600" indent="-228600" algn="l">
                        <a:buFont typeface="+mj-lt"/>
                        <a:buAutoNum type="arabicPeriod"/>
                      </a:pPr>
                      <a:r>
                        <a:rPr lang="en-US" sz="1600" b="1" i="0" dirty="0">
                          <a:solidFill>
                            <a:schemeClr val="tx1"/>
                          </a:solidFill>
                          <a:latin typeface="Arial" panose="020B0604020202020204" pitchFamily="34" charset="0"/>
                          <a:cs typeface="Arial" panose="020B0604020202020204" pitchFamily="34" charset="0"/>
                        </a:rPr>
                        <a:t>Creating a Continuous Improvement Culture</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fontAlgn="ctr" latinLnBrk="0" hangingPunct="1"/>
                      <a:r>
                        <a:rPr lang="en-US" sz="1600" b="0" i="0" u="none" strike="noStrike" kern="1200" dirty="0">
                          <a:solidFill>
                            <a:srgbClr val="404040"/>
                          </a:solidFill>
                          <a:effectLst/>
                          <a:latin typeface="Arial" panose="020B0604020202020204" pitchFamily="34" charset="0"/>
                          <a:ea typeface="+mn-ea"/>
                          <a:cs typeface="Arial" panose="020B0604020202020204" pitchFamily="34" charset="0"/>
                        </a:rPr>
                        <a:t>CI Culture &amp; Problem Solving Workshop</a:t>
                      </a:r>
                    </a:p>
                  </a:txBody>
                  <a:tcPr marR="577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Gemba</a:t>
                      </a:r>
                      <a:r>
                        <a:rPr lang="en-US" sz="1600" b="0" i="0" baseline="0" dirty="0">
                          <a:solidFill>
                            <a:schemeClr val="tx1"/>
                          </a:solidFill>
                          <a:latin typeface="Arial" panose="020B0604020202020204" pitchFamily="34" charset="0"/>
                          <a:cs typeface="Arial" panose="020B0604020202020204" pitchFamily="34" charset="0"/>
                        </a:rPr>
                        <a:t> (Process) Walk</a:t>
                      </a:r>
                      <a:endParaRPr lang="en-US" sz="1600" b="0"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4632">
                <a:tc>
                  <a:txBody>
                    <a:bodyPr/>
                    <a:lstStyle/>
                    <a:p>
                      <a:pPr marL="228600" indent="-228600" algn="l">
                        <a:buFont typeface="+mj-lt"/>
                        <a:buAutoNum type="arabicPeriod" startAt="2"/>
                      </a:pPr>
                      <a:r>
                        <a:rPr lang="en-US" sz="1600" b="1" i="0" dirty="0">
                          <a:solidFill>
                            <a:schemeClr val="tx1"/>
                          </a:solidFill>
                          <a:latin typeface="Arial" panose="020B0604020202020204" pitchFamily="34" charset="0"/>
                          <a:cs typeface="Arial" panose="020B0604020202020204" pitchFamily="34" charset="0"/>
                        </a:rPr>
                        <a:t>Problem Solving (A3)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l" defTabSz="914400" rtl="0" eaLnBrk="1" fontAlgn="ctr" latinLnBrk="0" hangingPunct="1"/>
                      <a:endPar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endParaRP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A3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4632">
                <a:tc rowSpan="2">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startAt="3"/>
                        <a:tabLst/>
                        <a:defRPr/>
                      </a:pPr>
                      <a:r>
                        <a:rPr lang="en-US" sz="1600" b="1" i="0" dirty="0">
                          <a:solidFill>
                            <a:schemeClr val="tx1"/>
                          </a:solidFill>
                          <a:latin typeface="Arial" panose="020B0604020202020204" pitchFamily="34" charset="0"/>
                          <a:cs typeface="Arial" panose="020B0604020202020204" pitchFamily="34" charset="0"/>
                        </a:rPr>
                        <a:t>5S Workplace Organization</a:t>
                      </a:r>
                    </a:p>
                  </a:txBody>
                  <a:tcPr marR="5772" marT="5772"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algn="l" defTabSz="914400" rtl="0" eaLnBrk="1" fontAlgn="ctr" latinLnBrk="0" hangingPunct="1"/>
                      <a:r>
                        <a:rPr lang="en-US" sz="1600" b="0" i="0" u="none" strike="noStrike" kern="1200" dirty="0">
                          <a:solidFill>
                            <a:srgbClr val="404040"/>
                          </a:solidFill>
                          <a:effectLst/>
                          <a:latin typeface="Arial" panose="020B0604020202020204" pitchFamily="34" charset="0"/>
                          <a:ea typeface="+mn-ea"/>
                          <a:cs typeface="Arial" panose="020B0604020202020204" pitchFamily="34" charset="0"/>
                        </a:rPr>
                        <a:t>5S Workshop</a:t>
                      </a:r>
                    </a:p>
                  </a:txBody>
                  <a:tcPr marR="577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Red Tag (Sort) Event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484632">
                <a:tc vMerge="1">
                  <a:txBody>
                    <a:bodyPr/>
                    <a:lstStyle/>
                    <a:p>
                      <a:pPr marL="0" algn="l" defTabSz="914400" rtl="0" eaLnBrk="1" fontAlgn="ctr" latinLnBrk="0" hangingPunct="1"/>
                      <a:endParaRPr lang="en-US" sz="1100" b="1" i="0" u="none" strike="noStrike" kern="1200" dirty="0">
                        <a:solidFill>
                          <a:srgbClr val="000000"/>
                        </a:solidFill>
                        <a:effectLst/>
                        <a:latin typeface="Calibri" panose="020F0502020204030204" pitchFamily="34" charset="0"/>
                        <a:ea typeface="+mn-ea"/>
                        <a:cs typeface="+mn-cs"/>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fontAlgn="ctr" latinLnBrk="0" hangingPunct="1"/>
                      <a:endPar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endParaRP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Cleaning Day</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84632">
                <a:tc>
                  <a:txBody>
                    <a:bodyPr/>
                    <a:lstStyle/>
                    <a:p>
                      <a:pPr marL="228600" indent="-228600" algn="l">
                        <a:buFont typeface="+mj-lt"/>
                        <a:buAutoNum type="arabicPeriod" startAt="4"/>
                      </a:pPr>
                      <a:r>
                        <a:rPr lang="en-US" sz="1600" b="1" i="0" baseline="0" dirty="0">
                          <a:solidFill>
                            <a:schemeClr val="tx1"/>
                          </a:solidFill>
                          <a:latin typeface="Arial" panose="020B0604020202020204" pitchFamily="34" charset="0"/>
                          <a:cs typeface="Arial" panose="020B0604020202020204" pitchFamily="34" charset="0"/>
                        </a:rPr>
                        <a:t>Visual Management</a:t>
                      </a:r>
                      <a:endParaRPr lang="en-US" sz="1600" b="1"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fontAlgn="ctr" latinLnBrk="0" hangingPunct="1"/>
                      <a:r>
                        <a:rPr lang="en-US" sz="1600" b="0" i="0" u="none" strike="noStrike" kern="1200" dirty="0">
                          <a:solidFill>
                            <a:srgbClr val="404040"/>
                          </a:solidFill>
                          <a:effectLst/>
                          <a:latin typeface="Arial" panose="020B0604020202020204" pitchFamily="34" charset="0"/>
                          <a:ea typeface="+mn-ea"/>
                          <a:cs typeface="Arial" panose="020B0604020202020204" pitchFamily="34" charset="0"/>
                        </a:rPr>
                        <a:t>Visual Management &amp; Huddle Workshop</a:t>
                      </a:r>
                    </a:p>
                  </a:txBody>
                  <a:tcPr marR="577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Visual</a:t>
                      </a:r>
                      <a:r>
                        <a:rPr lang="en-US" sz="1600" b="0" i="0" baseline="0" dirty="0">
                          <a:solidFill>
                            <a:schemeClr val="tx1"/>
                          </a:solidFill>
                          <a:latin typeface="Arial" panose="020B0604020202020204" pitchFamily="34" charset="0"/>
                          <a:cs typeface="Arial" panose="020B0604020202020204" pitchFamily="34" charset="0"/>
                        </a:rPr>
                        <a:t> (Production Control) Board</a:t>
                      </a:r>
                      <a:endParaRPr lang="en-US" sz="1600" b="0"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4632">
                <a:tc>
                  <a:txBody>
                    <a:bodyPr/>
                    <a:lstStyle/>
                    <a:p>
                      <a:pPr marL="228600" indent="-228600" algn="l">
                        <a:buFont typeface="+mj-lt"/>
                        <a:buAutoNum type="arabicPeriod" startAt="5"/>
                      </a:pPr>
                      <a:r>
                        <a:rPr lang="en-US" sz="1600" b="1" i="0" baseline="0" dirty="0">
                          <a:solidFill>
                            <a:schemeClr val="tx1"/>
                          </a:solidFill>
                          <a:latin typeface="Arial" panose="020B0604020202020204" pitchFamily="34" charset="0"/>
                          <a:cs typeface="Arial" panose="020B0604020202020204" pitchFamily="34" charset="0"/>
                        </a:rPr>
                        <a:t>Huddle</a:t>
                      </a:r>
                      <a:endParaRPr lang="en-US" sz="1600" b="1"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algn="l" defTabSz="914400" rtl="0" eaLnBrk="1" fontAlgn="ctr" latinLnBrk="0" hangingPunct="1"/>
                      <a:endPar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endParaRP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Practice</a:t>
                      </a:r>
                      <a:r>
                        <a:rPr lang="en-US" sz="1600" b="0" i="0" baseline="0" dirty="0">
                          <a:solidFill>
                            <a:schemeClr val="tx1"/>
                          </a:solidFill>
                          <a:latin typeface="Arial" panose="020B0604020202020204" pitchFamily="34" charset="0"/>
                          <a:cs typeface="Arial" panose="020B0604020202020204" pitchFamily="34" charset="0"/>
                        </a:rPr>
                        <a:t> Huddles</a:t>
                      </a:r>
                      <a:endParaRPr lang="en-US" sz="1600" b="0"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84632">
                <a:tc rowSpan="2">
                  <a:txBody>
                    <a:bodyPr/>
                    <a:lstStyle/>
                    <a:p>
                      <a:pPr marL="228600" indent="-228600" algn="l">
                        <a:buFont typeface="+mj-lt"/>
                        <a:buAutoNum type="arabicPeriod" startAt="6"/>
                      </a:pPr>
                      <a:r>
                        <a:rPr lang="en-US" sz="1600" b="1" i="0" baseline="0" dirty="0">
                          <a:solidFill>
                            <a:schemeClr val="tx1"/>
                          </a:solidFill>
                          <a:latin typeface="Arial" panose="020B0604020202020204" pitchFamily="34" charset="0"/>
                          <a:cs typeface="Arial" panose="020B0604020202020204" pitchFamily="34" charset="0"/>
                        </a:rPr>
                        <a:t>Training within Industry – Job Instruction</a:t>
                      </a:r>
                      <a:endParaRPr lang="en-US" sz="1600" b="1"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algn="l" defTabSz="914400" rtl="0" eaLnBrk="1" fontAlgn="ctr" latinLnBrk="0" hangingPunct="1"/>
                      <a:r>
                        <a:rPr lang="en-US" sz="1600" b="0" i="0" u="none" strike="noStrike" kern="1200" dirty="0">
                          <a:solidFill>
                            <a:srgbClr val="404040"/>
                          </a:solidFill>
                          <a:effectLst/>
                          <a:latin typeface="Arial" panose="020B0604020202020204" pitchFamily="34" charset="0"/>
                          <a:ea typeface="+mn-ea"/>
                          <a:cs typeface="Arial" panose="020B0604020202020204" pitchFamily="34" charset="0"/>
                        </a:rPr>
                        <a:t>TWI &amp; Job Instruction Workshop</a:t>
                      </a:r>
                    </a:p>
                  </a:txBody>
                  <a:tcPr marR="5772"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Develop</a:t>
                      </a:r>
                      <a:r>
                        <a:rPr lang="en-US" sz="1600" b="0" i="0" baseline="0" dirty="0">
                          <a:solidFill>
                            <a:schemeClr val="tx1"/>
                          </a:solidFill>
                          <a:latin typeface="Arial" panose="020B0604020202020204" pitchFamily="34" charset="0"/>
                          <a:cs typeface="Arial" panose="020B0604020202020204" pitchFamily="34" charset="0"/>
                        </a:rPr>
                        <a:t> Job Instruction Card</a:t>
                      </a:r>
                      <a:endParaRPr lang="en-US" sz="1600" b="0"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484632">
                <a:tc vMerge="1">
                  <a:txBody>
                    <a:bodyPr/>
                    <a:lstStyle/>
                    <a:p>
                      <a:pPr algn="l"/>
                      <a:endParaRPr lang="en-US" sz="1100" b="0" i="0">
                        <a:latin typeface="Arial" panose="020B0604020202020204" pitchFamily="34" charset="0"/>
                        <a:cs typeface="Arial" panose="020B0604020202020204" pitchFamily="34" charset="0"/>
                      </a:endParaRPr>
                    </a:p>
                  </a:txBody>
                  <a:tcP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fontAlgn="ctr" latinLnBrk="0" hangingPunct="1"/>
                      <a:endPar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endParaRP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Job Instruction Coaching</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1356854"/>
                  </a:ext>
                </a:extLst>
              </a:tr>
              <a:tr h="484632">
                <a:tc>
                  <a:txBody>
                    <a:bodyPr/>
                    <a:lstStyle/>
                    <a:p>
                      <a:pPr marL="228600" indent="-228600" algn="l">
                        <a:buFont typeface="+mj-lt"/>
                        <a:buAutoNum type="arabicPeriod" startAt="7"/>
                      </a:pPr>
                      <a:r>
                        <a:rPr lang="en-US" sz="1600" b="1" i="0" dirty="0">
                          <a:solidFill>
                            <a:schemeClr val="tx1"/>
                          </a:solidFill>
                          <a:latin typeface="Arial" panose="020B0604020202020204" pitchFamily="34" charset="0"/>
                          <a:cs typeface="Arial" panose="020B0604020202020204" pitchFamily="34" charset="0"/>
                        </a:rPr>
                        <a:t>Value Stream Mapping</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Value Stream Mapping Workshop</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Participate in a VSM Event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8792"/>
                  </a:ext>
                </a:extLst>
              </a:tr>
              <a:tr h="484632">
                <a:tc>
                  <a:txBody>
                    <a:bodyPr/>
                    <a:lstStyle/>
                    <a:p>
                      <a:pPr marL="228600" indent="-228600" algn="l">
                        <a:buFont typeface="+mj-lt"/>
                        <a:buAutoNum type="arabicPeriod" startAt="8"/>
                      </a:pPr>
                      <a:r>
                        <a:rPr lang="en-US" sz="1600" b="1" i="0" baseline="0" dirty="0">
                          <a:solidFill>
                            <a:schemeClr val="tx1"/>
                          </a:solidFill>
                          <a:latin typeface="Arial" panose="020B0604020202020204" pitchFamily="34" charset="0"/>
                          <a:cs typeface="Arial" panose="020B0604020202020204" pitchFamily="34" charset="0"/>
                        </a:rPr>
                        <a:t>Total Productive Maintenance</a:t>
                      </a:r>
                      <a:endParaRPr lang="en-US" sz="1600" b="1" i="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TPM Workshop</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600" b="0" i="0" dirty="0">
                          <a:solidFill>
                            <a:schemeClr val="tx1"/>
                          </a:solidFill>
                          <a:latin typeface="Arial" panose="020B0604020202020204" pitchFamily="34" charset="0"/>
                          <a:cs typeface="Arial" panose="020B0604020202020204" pitchFamily="34" charset="0"/>
                        </a:rPr>
                        <a:t>TPM Implementation</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8425016"/>
                  </a:ext>
                </a:extLst>
              </a:tr>
            </a:tbl>
          </a:graphicData>
        </a:graphic>
      </p:graphicFrame>
    </p:spTree>
    <p:extLst>
      <p:ext uri="{BB962C8B-B14F-4D97-AF65-F5344CB8AC3E}">
        <p14:creationId xmlns:p14="http://schemas.microsoft.com/office/powerpoint/2010/main" val="305553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F773-4E21-EE44-AA1D-AC3A7ED15483}"/>
              </a:ext>
            </a:extLst>
          </p:cNvPr>
          <p:cNvSpPr>
            <a:spLocks noGrp="1"/>
          </p:cNvSpPr>
          <p:nvPr>
            <p:ph type="title"/>
          </p:nvPr>
        </p:nvSpPr>
        <p:spPr/>
        <p:txBody>
          <a:bodyPr/>
          <a:lstStyle/>
          <a:p>
            <a:r>
              <a:rPr lang="en-US"/>
              <a:t>Overview of Bronze Training</a:t>
            </a:r>
          </a:p>
        </p:txBody>
      </p:sp>
      <p:sp>
        <p:nvSpPr>
          <p:cNvPr id="3" name="Content Placeholder 2">
            <a:extLst>
              <a:ext uri="{FF2B5EF4-FFF2-40B4-BE49-F238E27FC236}">
                <a16:creationId xmlns:a16="http://schemas.microsoft.com/office/drawing/2014/main" id="{4A6DFF94-D650-A14A-8A00-632AB24FB3CD}"/>
              </a:ext>
            </a:extLst>
          </p:cNvPr>
          <p:cNvSpPr>
            <a:spLocks noGrp="1"/>
          </p:cNvSpPr>
          <p:nvPr>
            <p:ph sz="quarter" idx="13"/>
          </p:nvPr>
        </p:nvSpPr>
        <p:spPr>
          <a:xfrm>
            <a:off x="541338" y="1371600"/>
            <a:ext cx="11116627" cy="4396075"/>
          </a:xfrm>
        </p:spPr>
        <p:txBody>
          <a:bodyPr rIns="27432"/>
          <a:lstStyle/>
          <a:p>
            <a:pPr>
              <a:spcAft>
                <a:spcPts val="1500"/>
              </a:spcAft>
            </a:pPr>
            <a:r>
              <a:rPr lang="en-US"/>
              <a:t>Everyone is expected to participate in Lean training, starting with the Bronze level.  </a:t>
            </a:r>
          </a:p>
          <a:p>
            <a:r>
              <a:rPr lang="en-US"/>
              <a:t>The training is divided into two parts: See It, Do It. </a:t>
            </a:r>
          </a:p>
          <a:p>
            <a:pPr lvl="1"/>
            <a:r>
              <a:rPr lang="en-US" b="1"/>
              <a:t>See It:</a:t>
            </a:r>
            <a:r>
              <a:rPr lang="en-US"/>
              <a:t> Employees are introduced to Lean tools and skills through an online </a:t>
            </a:r>
            <a:br>
              <a:rPr lang="en-US"/>
            </a:br>
            <a:r>
              <a:rPr lang="en-US"/>
              <a:t>learning system. </a:t>
            </a:r>
          </a:p>
          <a:p>
            <a:pPr lvl="1">
              <a:spcAft>
                <a:spcPts val="1500"/>
              </a:spcAft>
            </a:pPr>
            <a:r>
              <a:rPr lang="en-US" b="1"/>
              <a:t>Do It:</a:t>
            </a:r>
            <a:r>
              <a:rPr lang="en-US"/>
              <a:t> Employees attend a workshop where we practice what we’ve learned. </a:t>
            </a:r>
            <a:br>
              <a:rPr lang="en-US"/>
            </a:br>
            <a:r>
              <a:rPr lang="en-US"/>
              <a:t>Once completed, employees will partner with their Lean coach to implement </a:t>
            </a:r>
            <a:br>
              <a:rPr lang="en-US"/>
            </a:br>
            <a:r>
              <a:rPr lang="en-US"/>
              <a:t>Lean tools in their workplace. </a:t>
            </a:r>
          </a:p>
          <a:p>
            <a:pPr>
              <a:spcAft>
                <a:spcPts val="1500"/>
              </a:spcAft>
            </a:pPr>
            <a:r>
              <a:rPr lang="en-US"/>
              <a:t>The training is self-paced but must be done within a reasonable timeframe. </a:t>
            </a:r>
          </a:p>
          <a:p>
            <a:pPr>
              <a:spcAft>
                <a:spcPts val="1500"/>
              </a:spcAft>
            </a:pPr>
            <a:r>
              <a:rPr lang="en-US"/>
              <a:t>Each participant has an assigned a coach or partner to walk through the training together. </a:t>
            </a:r>
          </a:p>
          <a:p>
            <a:pPr>
              <a:spcAft>
                <a:spcPts val="1500"/>
              </a:spcAft>
            </a:pPr>
            <a:r>
              <a:rPr lang="en-US"/>
              <a:t>Employees earn points for completing each task. It takes 10 points to complete the Bronze level.</a:t>
            </a:r>
          </a:p>
          <a:p>
            <a:pPr>
              <a:spcAft>
                <a:spcPts val="1500"/>
              </a:spcAft>
            </a:pPr>
            <a:r>
              <a:rPr lang="en-US"/>
              <a:t>From beginning to end, reaching the Bronze level should take about five months. </a:t>
            </a:r>
          </a:p>
        </p:txBody>
      </p:sp>
      <p:sp>
        <p:nvSpPr>
          <p:cNvPr id="4" name="Footer Placeholder 3">
            <a:extLst>
              <a:ext uri="{FF2B5EF4-FFF2-40B4-BE49-F238E27FC236}">
                <a16:creationId xmlns:a16="http://schemas.microsoft.com/office/drawing/2014/main" id="{98C1048C-7BE8-0A45-9E33-7E0F15075647}"/>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90DA4F27-C7DF-A241-91E1-754FDA03D111}"/>
              </a:ext>
            </a:extLst>
          </p:cNvPr>
          <p:cNvSpPr txBox="1"/>
          <p:nvPr/>
        </p:nvSpPr>
        <p:spPr>
          <a:xfrm>
            <a:off x="647701" y="5873854"/>
            <a:ext cx="10896600" cy="387798"/>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Silver and Gold levels available after completion of Bronze. </a:t>
            </a:r>
          </a:p>
        </p:txBody>
      </p:sp>
      <p:pic>
        <p:nvPicPr>
          <p:cNvPr id="9" name="Picture 8">
            <a:extLst>
              <a:ext uri="{FF2B5EF4-FFF2-40B4-BE49-F238E27FC236}">
                <a16:creationId xmlns:a16="http://schemas.microsoft.com/office/drawing/2014/main" id="{73AF1435-B06C-5444-86DD-EFE6A9878D47}"/>
              </a:ext>
            </a:extLst>
          </p:cNvPr>
          <p:cNvPicPr>
            <a:picLocks noChangeAspect="1"/>
          </p:cNvPicPr>
          <p:nvPr/>
        </p:nvPicPr>
        <p:blipFill>
          <a:blip r:embed="rId3"/>
          <a:stretch>
            <a:fillRect/>
          </a:stretch>
        </p:blipFill>
        <p:spPr>
          <a:xfrm>
            <a:off x="9692640" y="1477779"/>
            <a:ext cx="1965325" cy="1708493"/>
          </a:xfrm>
          <a:prstGeom prst="rect">
            <a:avLst/>
          </a:prstGeom>
        </p:spPr>
      </p:pic>
    </p:spTree>
    <p:extLst>
      <p:ext uri="{BB962C8B-B14F-4D97-AF65-F5344CB8AC3E}">
        <p14:creationId xmlns:p14="http://schemas.microsoft.com/office/powerpoint/2010/main" val="290967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3224-5725-2A42-BB5E-3F420D721059}"/>
              </a:ext>
            </a:extLst>
          </p:cNvPr>
          <p:cNvSpPr>
            <a:spLocks noGrp="1"/>
          </p:cNvSpPr>
          <p:nvPr>
            <p:ph type="title"/>
          </p:nvPr>
        </p:nvSpPr>
        <p:spPr/>
        <p:txBody>
          <a:bodyPr/>
          <a:lstStyle/>
          <a:p>
            <a:r>
              <a:rPr lang="en-US"/>
              <a:t>Checklist of Ongoing Responsibilities</a:t>
            </a:r>
          </a:p>
        </p:txBody>
      </p:sp>
      <p:sp>
        <p:nvSpPr>
          <p:cNvPr id="4" name="Footer Placeholder 3">
            <a:extLst>
              <a:ext uri="{FF2B5EF4-FFF2-40B4-BE49-F238E27FC236}">
                <a16:creationId xmlns:a16="http://schemas.microsoft.com/office/drawing/2014/main" id="{29C8837C-4295-F34B-A919-95A05C783991}"/>
              </a:ext>
            </a:extLst>
          </p:cNvPr>
          <p:cNvSpPr>
            <a:spLocks noGrp="1"/>
          </p:cNvSpPr>
          <p:nvPr>
            <p:ph type="ftr" sz="quarter" idx="3"/>
          </p:nvPr>
        </p:nvSpPr>
        <p:spPr/>
        <p:txBody>
          <a:bodyPr/>
          <a:lstStyle/>
          <a:p>
            <a:r>
              <a:rPr lang="en-US" dirty="0"/>
              <a:t>Confidential. For Internal Use Only – Do Not Duplicate or Distribute</a:t>
            </a:r>
          </a:p>
        </p:txBody>
      </p:sp>
      <p:graphicFrame>
        <p:nvGraphicFramePr>
          <p:cNvPr id="5" name="Table 5">
            <a:extLst>
              <a:ext uri="{FF2B5EF4-FFF2-40B4-BE49-F238E27FC236}">
                <a16:creationId xmlns:a16="http://schemas.microsoft.com/office/drawing/2014/main" id="{6DCAD5BF-DB34-D149-AAAB-ABC962C51937}"/>
              </a:ext>
            </a:extLst>
          </p:cNvPr>
          <p:cNvGraphicFramePr>
            <a:graphicFrameLocks noGrp="1"/>
          </p:cNvGraphicFramePr>
          <p:nvPr>
            <p:extLst>
              <p:ext uri="{D42A27DB-BD31-4B8C-83A1-F6EECF244321}">
                <p14:modId xmlns:p14="http://schemas.microsoft.com/office/powerpoint/2010/main" val="2999636398"/>
              </p:ext>
            </p:extLst>
          </p:nvPr>
        </p:nvGraphicFramePr>
        <p:xfrm>
          <a:off x="651933" y="1202266"/>
          <a:ext cx="10974493" cy="4892040"/>
        </p:xfrm>
        <a:graphic>
          <a:graphicData uri="http://schemas.openxmlformats.org/drawingml/2006/table">
            <a:tbl>
              <a:tblPr firstRow="1" bandRow="1">
                <a:tableStyleId>{5C22544A-7EE6-4342-B048-85BDC9FD1C3A}</a:tableStyleId>
              </a:tblPr>
              <a:tblGrid>
                <a:gridCol w="594360">
                  <a:extLst>
                    <a:ext uri="{9D8B030D-6E8A-4147-A177-3AD203B41FA5}">
                      <a16:colId xmlns:a16="http://schemas.microsoft.com/office/drawing/2014/main" val="2180632915"/>
                    </a:ext>
                  </a:extLst>
                </a:gridCol>
                <a:gridCol w="10380133">
                  <a:extLst>
                    <a:ext uri="{9D8B030D-6E8A-4147-A177-3AD203B41FA5}">
                      <a16:colId xmlns:a16="http://schemas.microsoft.com/office/drawing/2014/main" val="1847416265"/>
                    </a:ext>
                  </a:extLst>
                </a:gridCol>
              </a:tblGrid>
              <a:tr h="0">
                <a:tc>
                  <a:txBody>
                    <a:bodyPr/>
                    <a:lstStyle/>
                    <a:p>
                      <a:endParaRPr lang="en-US"/>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800" b="1" i="0" dirty="0">
                          <a:solidFill>
                            <a:schemeClr val="tx2"/>
                          </a:solidFill>
                          <a:latin typeface="Arial" panose="020B0604020202020204" pitchFamily="34" charset="0"/>
                          <a:cs typeface="Arial" panose="020B0604020202020204" pitchFamily="34" charset="0"/>
                        </a:rPr>
                        <a:t>Stay connected:</a:t>
                      </a:r>
                      <a:r>
                        <a:rPr lang="en-US" sz="1800" b="0" i="0" dirty="0">
                          <a:solidFill>
                            <a:schemeClr val="tx2"/>
                          </a:solidFill>
                          <a:latin typeface="Arial" panose="020B0604020202020204" pitchFamily="34" charset="0"/>
                          <a:cs typeface="Arial" panose="020B0604020202020204" pitchFamily="34" charset="0"/>
                        </a:rPr>
                        <a:t> Set a meeting with your regional leader (if you haven’t already) to determine next steps and how to coordinate Lean efforts in your country.</a:t>
                      </a:r>
                      <a:endParaRPr lang="en-US" sz="1800" b="0" i="0">
                        <a:latin typeface="Arial" panose="020B0604020202020204" pitchFamily="34" charset="0"/>
                        <a:cs typeface="Arial" panose="020B0604020202020204" pitchFamily="34" charset="0"/>
                      </a:endParaRPr>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549097190"/>
                  </a:ext>
                </a:extLst>
              </a:tr>
              <a:tr h="0">
                <a:tc>
                  <a:txBody>
                    <a:bodyPr/>
                    <a:lstStyle/>
                    <a:p>
                      <a:endParaRPr lang="en-US"/>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800" b="1" i="0" dirty="0">
                          <a:solidFill>
                            <a:schemeClr val="tx2"/>
                          </a:solidFill>
                          <a:latin typeface="Arial" panose="020B0604020202020204" pitchFamily="34" charset="0"/>
                          <a:cs typeface="Arial" panose="020B0604020202020204" pitchFamily="34" charset="0"/>
                        </a:rPr>
                        <a:t>Encourage training:</a:t>
                      </a:r>
                      <a:r>
                        <a:rPr lang="en-US" sz="1800" b="0" i="0" dirty="0">
                          <a:solidFill>
                            <a:schemeClr val="tx2"/>
                          </a:solidFill>
                          <a:latin typeface="Arial" panose="020B0604020202020204" pitchFamily="34" charset="0"/>
                          <a:cs typeface="Arial" panose="020B0604020202020204" pitchFamily="34" charset="0"/>
                        </a:rPr>
                        <a:t> Push out &amp; support training. </a:t>
                      </a:r>
                      <a:r>
                        <a:rPr lang="en-US" sz="1800" b="1" i="0" dirty="0">
                          <a:solidFill>
                            <a:schemeClr val="tx2"/>
                          </a:solidFill>
                          <a:latin typeface="Arial" panose="020B0604020202020204" pitchFamily="34" charset="0"/>
                          <a:cs typeface="Arial" panose="020B0604020202020204" pitchFamily="34" charset="0"/>
                        </a:rPr>
                        <a:t>Take Bronze training, if you haven’t already.</a:t>
                      </a:r>
                      <a:r>
                        <a:rPr lang="en-US" sz="1800" b="0" i="0" dirty="0">
                          <a:solidFill>
                            <a:schemeClr val="tx2"/>
                          </a:solidFill>
                          <a:latin typeface="Arial" panose="020B0604020202020204" pitchFamily="34" charset="0"/>
                          <a:cs typeface="Arial" panose="020B0604020202020204" pitchFamily="34" charset="0"/>
                        </a:rPr>
                        <a:t> Encourage country leaders &amp; management teams to get trained. </a:t>
                      </a:r>
                      <a:endParaRPr lang="en-US" sz="1800" b="0" i="0">
                        <a:latin typeface="Arial" panose="020B0604020202020204" pitchFamily="34" charset="0"/>
                        <a:cs typeface="Arial" panose="020B0604020202020204" pitchFamily="34" charset="0"/>
                      </a:endParaRPr>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49803802"/>
                  </a:ext>
                </a:extLst>
              </a:tr>
              <a:tr h="0">
                <a:tc>
                  <a:txBody>
                    <a:bodyPr/>
                    <a:lstStyle/>
                    <a:p>
                      <a:endParaRPr lang="en-US"/>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800" b="1" i="0" dirty="0">
                          <a:solidFill>
                            <a:schemeClr val="tx2"/>
                          </a:solidFill>
                          <a:latin typeface="Arial" panose="020B0604020202020204" pitchFamily="34" charset="0"/>
                          <a:cs typeface="Arial" panose="020B0604020202020204" pitchFamily="34" charset="0"/>
                        </a:rPr>
                        <a:t>Gather success stories:</a:t>
                      </a:r>
                      <a:r>
                        <a:rPr lang="en-US" sz="1800" b="0" i="0" dirty="0">
                          <a:solidFill>
                            <a:schemeClr val="tx2"/>
                          </a:solidFill>
                          <a:latin typeface="Arial" panose="020B0604020202020204" pitchFamily="34" charset="0"/>
                          <a:cs typeface="Arial" panose="020B0604020202020204" pitchFamily="34" charset="0"/>
                        </a:rPr>
                        <a:t> Collect success stories as training and Lean is implemented in your region. Share with your regional leader. </a:t>
                      </a:r>
                      <a:endParaRPr lang="en-US" sz="1800" b="0" i="0">
                        <a:latin typeface="Arial" panose="020B0604020202020204" pitchFamily="34" charset="0"/>
                        <a:cs typeface="Arial" panose="020B0604020202020204" pitchFamily="34" charset="0"/>
                      </a:endParaRPr>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57379688"/>
                  </a:ext>
                </a:extLst>
              </a:tr>
              <a:tr h="0">
                <a:tc>
                  <a:txBody>
                    <a:bodyPr/>
                    <a:lstStyle/>
                    <a:p>
                      <a:endParaRPr lang="en-US"/>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800" b="1" i="0" dirty="0">
                          <a:solidFill>
                            <a:schemeClr val="tx2"/>
                          </a:solidFill>
                          <a:latin typeface="Arial" panose="020B0604020202020204" pitchFamily="34" charset="0"/>
                          <a:cs typeface="Arial" panose="020B0604020202020204" pitchFamily="34" charset="0"/>
                        </a:rPr>
                        <a:t>Increase awareness:</a:t>
                      </a:r>
                      <a:r>
                        <a:rPr lang="en-US" sz="1800" b="0" i="0" dirty="0">
                          <a:solidFill>
                            <a:schemeClr val="tx2"/>
                          </a:solidFill>
                          <a:latin typeface="Arial" panose="020B0604020202020204" pitchFamily="34" charset="0"/>
                          <a:cs typeface="Arial" panose="020B0604020202020204" pitchFamily="34" charset="0"/>
                        </a:rPr>
                        <a:t> Use Lean communications toolkit to increase Lean awareness, understanding and enthusiasm. Keep HR updated. </a:t>
                      </a:r>
                      <a:endParaRPr lang="en-US" sz="1800" b="0" i="0">
                        <a:latin typeface="Arial" panose="020B0604020202020204" pitchFamily="34" charset="0"/>
                        <a:cs typeface="Arial" panose="020B0604020202020204" pitchFamily="34" charset="0"/>
                      </a:endParaRPr>
                    </a:p>
                  </a:txBody>
                  <a:tcPr marB="4572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0962302"/>
                  </a:ext>
                </a:extLst>
              </a:tr>
              <a:tr h="370840">
                <a:tc>
                  <a:txBody>
                    <a:bodyPr/>
                    <a:lstStyle/>
                    <a:p>
                      <a:endParaRPr lang="en-US"/>
                    </a:p>
                  </a:txBody>
                  <a:tcPr marB="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800" b="1" i="0" dirty="0">
                          <a:solidFill>
                            <a:schemeClr val="tx2"/>
                          </a:solidFill>
                          <a:latin typeface="Arial" panose="020B0604020202020204" pitchFamily="34" charset="0"/>
                          <a:cs typeface="Arial" panose="020B0604020202020204" pitchFamily="34" charset="0"/>
                        </a:rPr>
                        <a:t>Provide feedback:</a:t>
                      </a:r>
                      <a:r>
                        <a:rPr lang="en-US" sz="1800" b="0" i="0" dirty="0">
                          <a:solidFill>
                            <a:schemeClr val="tx2"/>
                          </a:solidFill>
                          <a:latin typeface="Arial" panose="020B0604020202020204" pitchFamily="34" charset="0"/>
                          <a:cs typeface="Arial" panose="020B0604020202020204" pitchFamily="34" charset="0"/>
                        </a:rPr>
                        <a:t> Take the forthcoming survey designed to inform future initiatives and resources to support the Lean rollout.</a:t>
                      </a:r>
                      <a:endParaRPr lang="en-US" sz="1800" b="0" i="0">
                        <a:latin typeface="Arial" panose="020B0604020202020204" pitchFamily="34" charset="0"/>
                        <a:cs typeface="Arial" panose="020B0604020202020204" pitchFamily="34" charset="0"/>
                      </a:endParaRPr>
                    </a:p>
                  </a:txBody>
                  <a:tcPr marB="9144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687950539"/>
                  </a:ext>
                </a:extLst>
              </a:tr>
            </a:tbl>
          </a:graphicData>
        </a:graphic>
      </p:graphicFrame>
      <p:grpSp>
        <p:nvGrpSpPr>
          <p:cNvPr id="11" name="Group 10">
            <a:extLst>
              <a:ext uri="{FF2B5EF4-FFF2-40B4-BE49-F238E27FC236}">
                <a16:creationId xmlns:a16="http://schemas.microsoft.com/office/drawing/2014/main" id="{3D8E67EF-C79C-FA47-8298-41C3A415C8D9}"/>
              </a:ext>
            </a:extLst>
          </p:cNvPr>
          <p:cNvGrpSpPr/>
          <p:nvPr/>
        </p:nvGrpSpPr>
        <p:grpSpPr>
          <a:xfrm>
            <a:off x="711199" y="1295400"/>
            <a:ext cx="414866" cy="4622800"/>
            <a:chOff x="711199" y="1295400"/>
            <a:chExt cx="414866" cy="4622800"/>
          </a:xfrm>
        </p:grpSpPr>
        <p:sp>
          <p:nvSpPr>
            <p:cNvPr id="6" name="Rectangle 5">
              <a:extLst>
                <a:ext uri="{FF2B5EF4-FFF2-40B4-BE49-F238E27FC236}">
                  <a16:creationId xmlns:a16="http://schemas.microsoft.com/office/drawing/2014/main" id="{D1D2DA79-8694-0448-B72B-0C24CB5A5010}"/>
                </a:ext>
              </a:extLst>
            </p:cNvPr>
            <p:cNvSpPr/>
            <p:nvPr/>
          </p:nvSpPr>
          <p:spPr>
            <a:xfrm>
              <a:off x="711199" y="1295400"/>
              <a:ext cx="414866" cy="431800"/>
            </a:xfrm>
            <a:prstGeom prst="rect">
              <a:avLst/>
            </a:prstGeom>
            <a:solidFill>
              <a:schemeClr val="bg1"/>
            </a:solidFill>
            <a:ln w="6350">
              <a:solidFill>
                <a:schemeClr val="tx1"/>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2C089D-D2F2-1047-A354-05E452614A0E}"/>
                </a:ext>
              </a:extLst>
            </p:cNvPr>
            <p:cNvSpPr/>
            <p:nvPr/>
          </p:nvSpPr>
          <p:spPr>
            <a:xfrm>
              <a:off x="711199" y="2336800"/>
              <a:ext cx="414866" cy="431800"/>
            </a:xfrm>
            <a:prstGeom prst="rect">
              <a:avLst/>
            </a:prstGeom>
            <a:solidFill>
              <a:schemeClr val="bg1"/>
            </a:solidFill>
            <a:ln w="6350">
              <a:solidFill>
                <a:schemeClr val="tx1"/>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143924-31CD-284B-AEC1-A17F4EA21FE1}"/>
                </a:ext>
              </a:extLst>
            </p:cNvPr>
            <p:cNvSpPr/>
            <p:nvPr/>
          </p:nvSpPr>
          <p:spPr>
            <a:xfrm>
              <a:off x="711199" y="3403600"/>
              <a:ext cx="414866" cy="431800"/>
            </a:xfrm>
            <a:prstGeom prst="rect">
              <a:avLst/>
            </a:prstGeom>
            <a:solidFill>
              <a:schemeClr val="bg1"/>
            </a:solidFill>
            <a:ln w="6350">
              <a:solidFill>
                <a:schemeClr val="tx1"/>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0FDB88-8F30-114F-A58C-E0F5CED975D1}"/>
                </a:ext>
              </a:extLst>
            </p:cNvPr>
            <p:cNvSpPr/>
            <p:nvPr/>
          </p:nvSpPr>
          <p:spPr>
            <a:xfrm>
              <a:off x="711199" y="4445000"/>
              <a:ext cx="414866" cy="431800"/>
            </a:xfrm>
            <a:prstGeom prst="rect">
              <a:avLst/>
            </a:prstGeom>
            <a:solidFill>
              <a:schemeClr val="bg1"/>
            </a:solidFill>
            <a:ln w="6350">
              <a:solidFill>
                <a:schemeClr val="tx1"/>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777606-D797-4E48-8C09-1B3F0363DE63}"/>
                </a:ext>
              </a:extLst>
            </p:cNvPr>
            <p:cNvSpPr/>
            <p:nvPr/>
          </p:nvSpPr>
          <p:spPr>
            <a:xfrm>
              <a:off x="711199" y="5486400"/>
              <a:ext cx="414866" cy="431800"/>
            </a:xfrm>
            <a:prstGeom prst="rect">
              <a:avLst/>
            </a:prstGeom>
            <a:solidFill>
              <a:schemeClr val="bg1"/>
            </a:solidFill>
            <a:ln w="6350">
              <a:solidFill>
                <a:schemeClr val="tx1"/>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394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662F-6E24-0E41-BB61-C5C89A0E3F64}"/>
              </a:ext>
            </a:extLst>
          </p:cNvPr>
          <p:cNvSpPr>
            <a:spLocks noGrp="1"/>
          </p:cNvSpPr>
          <p:nvPr>
            <p:ph type="title"/>
          </p:nvPr>
        </p:nvSpPr>
        <p:spPr>
          <a:xfrm>
            <a:off x="548640" y="3882008"/>
            <a:ext cx="11102023" cy="590931"/>
          </a:xfrm>
        </p:spPr>
        <p:txBody>
          <a:bodyPr/>
          <a:lstStyle/>
          <a:p>
            <a:r>
              <a:rPr lang="en-US"/>
              <a:t>Lean Success Stories</a:t>
            </a:r>
          </a:p>
        </p:txBody>
      </p:sp>
    </p:spTree>
    <p:extLst>
      <p:ext uri="{BB962C8B-B14F-4D97-AF65-F5344CB8AC3E}">
        <p14:creationId xmlns:p14="http://schemas.microsoft.com/office/powerpoint/2010/main" val="235507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United States</a:t>
            </a:r>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sp>
        <p:nvSpPr>
          <p:cNvPr id="4" name="Content Placeholder 3">
            <a:extLst>
              <a:ext uri="{FF2B5EF4-FFF2-40B4-BE49-F238E27FC236}">
                <a16:creationId xmlns:a16="http://schemas.microsoft.com/office/drawing/2014/main" id="{10007853-66A3-854B-B30F-199F18F859EA}"/>
              </a:ext>
            </a:extLst>
          </p:cNvPr>
          <p:cNvSpPr txBox="1">
            <a:spLocks/>
          </p:cNvSpPr>
          <p:nvPr/>
        </p:nvSpPr>
        <p:spPr>
          <a:xfrm>
            <a:off x="639423" y="1143000"/>
            <a:ext cx="10951686" cy="601703"/>
          </a:xfrm>
          <a:prstGeom prst="rect">
            <a:avLst/>
          </a:prstGeom>
          <a:solidFill>
            <a:schemeClr val="bg1">
              <a:lumMod val="95000"/>
              <a:alpha val="50000"/>
            </a:schemeClr>
          </a:solidFill>
          <a:ln w="6350">
            <a:solidFill>
              <a:schemeClr val="bg1">
                <a:lumMod val="65000"/>
              </a:schemeClr>
            </a:solidFill>
          </a:ln>
        </p:spPr>
        <p:txBody>
          <a:bodyPr wrap="square" lIns="91440" tIns="45720" rIns="91440" bIns="4572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Goals</a:t>
            </a:r>
          </a:p>
          <a:p>
            <a:pPr marL="7938" marR="0" lvl="0" indent="0" algn="l" defTabSz="914400" rtl="0" eaLnBrk="1" fontAlgn="auto" latinLnBrk="0" hangingPunct="1">
              <a:lnSpc>
                <a:spcPct val="90000"/>
              </a:lnSpc>
              <a:spcBef>
                <a:spcPct val="0"/>
              </a:spcBef>
              <a:spcAft>
                <a:spcPts val="300"/>
              </a:spcAft>
              <a:buClr>
                <a:srgbClr val="404040"/>
              </a:buClr>
              <a:buSzTx/>
              <a:buNone/>
              <a:defRPr/>
            </a:pPr>
            <a:r>
              <a:rPr kumimoji="0" lang="en-US" sz="1600" b="0" i="0" u="none" strike="noStrike" kern="1200" cap="none" spc="0" normalizeH="0" baseline="0" noProof="0" dirty="0">
                <a:ln>
                  <a:noFill/>
                </a:ln>
                <a:solidFill>
                  <a:srgbClr val="404040"/>
                </a:solidFill>
                <a:effectLst/>
                <a:uLnTx/>
                <a:uFillTx/>
                <a:latin typeface="Arial" panose="020B0604020202020204"/>
                <a:ea typeface="+mn-ea"/>
                <a:cs typeface="+mn-cs"/>
              </a:rPr>
              <a:t>Reduce the number of duplicate credits resulting from RCS content report not printing</a:t>
            </a:r>
          </a:p>
        </p:txBody>
      </p:sp>
      <p:sp>
        <p:nvSpPr>
          <p:cNvPr id="5" name="Content Placeholder 3">
            <a:extLst>
              <a:ext uri="{FF2B5EF4-FFF2-40B4-BE49-F238E27FC236}">
                <a16:creationId xmlns:a16="http://schemas.microsoft.com/office/drawing/2014/main" id="{4DA52876-F37C-5E46-A9C1-38DBE644D47A}"/>
              </a:ext>
            </a:extLst>
          </p:cNvPr>
          <p:cNvSpPr txBox="1">
            <a:spLocks/>
          </p:cNvSpPr>
          <p:nvPr/>
        </p:nvSpPr>
        <p:spPr>
          <a:xfrm>
            <a:off x="548640" y="1764920"/>
            <a:ext cx="5458968" cy="2623795"/>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Actions </a:t>
            </a:r>
          </a:p>
          <a:p>
            <a:pPr marL="290513" marR="0" lvl="0" indent="-166688"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rPr>
              <a:t>Conducted A3 Kaizen event</a:t>
            </a:r>
          </a:p>
          <a:p>
            <a:pPr marL="290513" marR="0" lvl="0" indent="-166688"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rPr>
              <a:t>Visual management color coding of RCS deposit bag </a:t>
            </a:r>
          </a:p>
          <a:p>
            <a:pPr marL="290513" marR="0" lvl="0" indent="-166688"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rPr>
              <a:t>2 pocket bag design for visual confirmation that content report is present</a:t>
            </a:r>
          </a:p>
          <a:p>
            <a:pPr marL="290513" marR="0" lvl="0" indent="-166688"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rPr>
              <a:t>Printed phone number to call for assistance if content report does not print</a:t>
            </a:r>
          </a:p>
          <a:p>
            <a:pPr marL="290513" marR="0" lvl="0" indent="-166688"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rPr>
              <a:t>Added necessary fields to populate in event content report does not print to aid in accurate teller processing</a:t>
            </a:r>
          </a:p>
        </p:txBody>
      </p:sp>
      <p:sp>
        <p:nvSpPr>
          <p:cNvPr id="6" name="Content Placeholder 3">
            <a:extLst>
              <a:ext uri="{FF2B5EF4-FFF2-40B4-BE49-F238E27FC236}">
                <a16:creationId xmlns:a16="http://schemas.microsoft.com/office/drawing/2014/main" id="{CD59550F-85B3-2C45-B974-B58F3A8F4309}"/>
              </a:ext>
            </a:extLst>
          </p:cNvPr>
          <p:cNvSpPr txBox="1">
            <a:spLocks/>
          </p:cNvSpPr>
          <p:nvPr/>
        </p:nvSpPr>
        <p:spPr>
          <a:xfrm>
            <a:off x="6181344" y="1764920"/>
            <a:ext cx="5340096" cy="461665"/>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Results</a:t>
            </a:r>
            <a:endPar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endParaRPr>
          </a:p>
        </p:txBody>
      </p:sp>
      <p:pic>
        <p:nvPicPr>
          <p:cNvPr id="7" name="Picture 2" descr="image007">
            <a:extLst>
              <a:ext uri="{FF2B5EF4-FFF2-40B4-BE49-F238E27FC236}">
                <a16:creationId xmlns:a16="http://schemas.microsoft.com/office/drawing/2014/main" id="{63D0077A-22A7-C549-8C3C-7F08E1FAA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11" y="2202504"/>
            <a:ext cx="5118600" cy="21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C8A49D1-406A-064E-817D-2E4FFE512A56}"/>
              </a:ext>
            </a:extLst>
          </p:cNvPr>
          <p:cNvPicPr>
            <a:picLocks noChangeAspect="1"/>
          </p:cNvPicPr>
          <p:nvPr/>
        </p:nvPicPr>
        <p:blipFill>
          <a:blip r:embed="rId4"/>
          <a:stretch>
            <a:fillRect/>
          </a:stretch>
        </p:blipFill>
        <p:spPr>
          <a:xfrm>
            <a:off x="6272211" y="4384936"/>
            <a:ext cx="1795692" cy="1974211"/>
          </a:xfrm>
          <a:prstGeom prst="rect">
            <a:avLst/>
          </a:prstGeom>
        </p:spPr>
      </p:pic>
      <p:pic>
        <p:nvPicPr>
          <p:cNvPr id="9" name="Picture 8">
            <a:extLst>
              <a:ext uri="{FF2B5EF4-FFF2-40B4-BE49-F238E27FC236}">
                <a16:creationId xmlns:a16="http://schemas.microsoft.com/office/drawing/2014/main" id="{C6860732-FBA9-9E45-A553-7EFEDDD50DF8}"/>
              </a:ext>
            </a:extLst>
          </p:cNvPr>
          <p:cNvPicPr>
            <a:picLocks noChangeAspect="1"/>
          </p:cNvPicPr>
          <p:nvPr/>
        </p:nvPicPr>
        <p:blipFill>
          <a:blip r:embed="rId5"/>
          <a:stretch>
            <a:fillRect/>
          </a:stretch>
        </p:blipFill>
        <p:spPr>
          <a:xfrm>
            <a:off x="1987357" y="4384936"/>
            <a:ext cx="3883461" cy="2181837"/>
          </a:xfrm>
          <a:prstGeom prst="rect">
            <a:avLst/>
          </a:prstGeom>
        </p:spPr>
      </p:pic>
    </p:spTree>
    <p:extLst>
      <p:ext uri="{BB962C8B-B14F-4D97-AF65-F5344CB8AC3E}">
        <p14:creationId xmlns:p14="http://schemas.microsoft.com/office/powerpoint/2010/main" val="108543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Canada</a:t>
            </a:r>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sp>
        <p:nvSpPr>
          <p:cNvPr id="4" name="Content Placeholder 3">
            <a:extLst>
              <a:ext uri="{FF2B5EF4-FFF2-40B4-BE49-F238E27FC236}">
                <a16:creationId xmlns:a16="http://schemas.microsoft.com/office/drawing/2014/main" id="{10007853-66A3-854B-B30F-199F18F859EA}"/>
              </a:ext>
            </a:extLst>
          </p:cNvPr>
          <p:cNvSpPr txBox="1">
            <a:spLocks/>
          </p:cNvSpPr>
          <p:nvPr/>
        </p:nvSpPr>
        <p:spPr>
          <a:xfrm>
            <a:off x="639423" y="1143000"/>
            <a:ext cx="10951686" cy="601703"/>
          </a:xfrm>
          <a:prstGeom prst="rect">
            <a:avLst/>
          </a:prstGeom>
          <a:solidFill>
            <a:schemeClr val="bg1">
              <a:lumMod val="95000"/>
              <a:alpha val="50000"/>
            </a:schemeClr>
          </a:solidFill>
          <a:ln w="6350">
            <a:solidFill>
              <a:schemeClr val="bg1">
                <a:lumMod val="65000"/>
              </a:schemeClr>
            </a:solidFill>
          </a:ln>
        </p:spPr>
        <p:txBody>
          <a:bodyPr wrap="square" lIns="91440" tIns="45720" rIns="91440" bIns="4572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Goals</a:t>
            </a:r>
          </a:p>
          <a:p>
            <a:pPr marL="7938" indent="0">
              <a:spcBef>
                <a:spcPct val="0"/>
              </a:spcBef>
              <a:spcAft>
                <a:spcPts val="300"/>
              </a:spcAft>
              <a:buClr>
                <a:srgbClr val="404040"/>
              </a:buClr>
              <a:buNone/>
              <a:defRPr/>
            </a:pPr>
            <a:r>
              <a:rPr lang="en-US" sz="1600" dirty="0">
                <a:solidFill>
                  <a:srgbClr val="404040"/>
                </a:solidFill>
                <a:latin typeface="Arial" panose="020B0604020202020204"/>
              </a:rPr>
              <a:t>Align staffing required with exposed liability amounts at the Brink’s Canada Kingston facility</a:t>
            </a:r>
          </a:p>
        </p:txBody>
      </p:sp>
      <p:sp>
        <p:nvSpPr>
          <p:cNvPr id="5" name="Content Placeholder 3">
            <a:extLst>
              <a:ext uri="{FF2B5EF4-FFF2-40B4-BE49-F238E27FC236}">
                <a16:creationId xmlns:a16="http://schemas.microsoft.com/office/drawing/2014/main" id="{4DA52876-F37C-5E46-A9C1-38DBE644D47A}"/>
              </a:ext>
            </a:extLst>
          </p:cNvPr>
          <p:cNvSpPr txBox="1">
            <a:spLocks/>
          </p:cNvSpPr>
          <p:nvPr/>
        </p:nvSpPr>
        <p:spPr>
          <a:xfrm>
            <a:off x="548640" y="1764920"/>
            <a:ext cx="5458520" cy="2339102"/>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Actions </a:t>
            </a:r>
          </a:p>
          <a:p>
            <a:pPr marL="290513" lvl="0" indent="-166688">
              <a:lnSpc>
                <a:spcPct val="100000"/>
              </a:lnSpc>
              <a:spcBef>
                <a:spcPct val="0"/>
              </a:spcBef>
              <a:spcAft>
                <a:spcPts val="300"/>
              </a:spcAft>
              <a:buClr>
                <a:srgbClr val="404040"/>
              </a:buClr>
              <a:defRPr/>
            </a:pPr>
            <a:r>
              <a:rPr lang="en-US" sz="1600" spc="-40" dirty="0">
                <a:solidFill>
                  <a:srgbClr val="404040"/>
                </a:solidFill>
              </a:rPr>
              <a:t>Monitored exposed liability amounts since start of January 2021</a:t>
            </a:r>
          </a:p>
          <a:p>
            <a:pPr marL="290513" lvl="0" indent="-166688">
              <a:lnSpc>
                <a:spcPct val="100000"/>
              </a:lnSpc>
              <a:spcBef>
                <a:spcPct val="0"/>
              </a:spcBef>
              <a:spcAft>
                <a:spcPts val="300"/>
              </a:spcAft>
              <a:buClr>
                <a:srgbClr val="404040"/>
              </a:buClr>
              <a:defRPr/>
            </a:pPr>
            <a:r>
              <a:rPr lang="en-US" sz="1600" spc="-40" dirty="0">
                <a:solidFill>
                  <a:srgbClr val="404040"/>
                </a:solidFill>
              </a:rPr>
              <a:t>Measured required workload to sort and prepare incoming parcels for night run activity</a:t>
            </a:r>
          </a:p>
          <a:p>
            <a:pPr marL="290513" lvl="0" indent="-166688">
              <a:lnSpc>
                <a:spcPct val="100000"/>
              </a:lnSpc>
              <a:spcBef>
                <a:spcPct val="0"/>
              </a:spcBef>
              <a:spcAft>
                <a:spcPts val="300"/>
              </a:spcAft>
              <a:buClr>
                <a:srgbClr val="404040"/>
              </a:buClr>
              <a:defRPr/>
            </a:pPr>
            <a:r>
              <a:rPr lang="en-US" sz="1600" spc="-40" dirty="0">
                <a:solidFill>
                  <a:srgbClr val="404040"/>
                </a:solidFill>
              </a:rPr>
              <a:t>Confirmed CSR requirements related to exposed liability and staff required by threshold</a:t>
            </a:r>
          </a:p>
          <a:p>
            <a:pPr marL="290513" lvl="0" indent="-166688">
              <a:lnSpc>
                <a:spcPct val="100000"/>
              </a:lnSpc>
              <a:spcBef>
                <a:spcPct val="0"/>
              </a:spcBef>
              <a:spcAft>
                <a:spcPts val="300"/>
              </a:spcAft>
              <a:buClr>
                <a:srgbClr val="404040"/>
              </a:buClr>
              <a:defRPr/>
            </a:pPr>
            <a:r>
              <a:rPr lang="en-US" sz="1600" spc="-40" dirty="0">
                <a:solidFill>
                  <a:srgbClr val="404040"/>
                </a:solidFill>
              </a:rPr>
              <a:t>Restructured branch staff as a result of measured trends</a:t>
            </a:r>
          </a:p>
        </p:txBody>
      </p:sp>
      <p:sp>
        <p:nvSpPr>
          <p:cNvPr id="6" name="Content Placeholder 3">
            <a:extLst>
              <a:ext uri="{FF2B5EF4-FFF2-40B4-BE49-F238E27FC236}">
                <a16:creationId xmlns:a16="http://schemas.microsoft.com/office/drawing/2014/main" id="{CD59550F-85B3-2C45-B974-B58F3A8F4309}"/>
              </a:ext>
            </a:extLst>
          </p:cNvPr>
          <p:cNvSpPr txBox="1">
            <a:spLocks/>
          </p:cNvSpPr>
          <p:nvPr/>
        </p:nvSpPr>
        <p:spPr>
          <a:xfrm>
            <a:off x="6181272" y="1764920"/>
            <a:ext cx="5340096" cy="1561966"/>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Results</a:t>
            </a:r>
          </a:p>
          <a:p>
            <a:pPr marL="290513" indent="-166688">
              <a:lnSpc>
                <a:spcPct val="100000"/>
              </a:lnSpc>
              <a:spcBef>
                <a:spcPct val="0"/>
              </a:spcBef>
              <a:spcAft>
                <a:spcPts val="300"/>
              </a:spcAft>
              <a:buClr>
                <a:srgbClr val="404040"/>
              </a:buClr>
              <a:defRPr/>
            </a:pPr>
            <a:r>
              <a:rPr lang="en-US" sz="1600" spc="-40" dirty="0">
                <a:solidFill>
                  <a:srgbClr val="404040"/>
                </a:solidFill>
              </a:rPr>
              <a:t>Able to adjust labor requirements between the hours of 14:30 – 17:30 each day</a:t>
            </a:r>
          </a:p>
          <a:p>
            <a:pPr marL="290513" indent="-166688">
              <a:lnSpc>
                <a:spcPct val="100000"/>
              </a:lnSpc>
              <a:spcBef>
                <a:spcPct val="0"/>
              </a:spcBef>
              <a:spcAft>
                <a:spcPts val="300"/>
              </a:spcAft>
              <a:buClr>
                <a:srgbClr val="404040"/>
              </a:buClr>
              <a:defRPr/>
            </a:pPr>
            <a:r>
              <a:rPr lang="en-US" sz="1600" spc="-40" dirty="0">
                <a:solidFill>
                  <a:srgbClr val="404040"/>
                </a:solidFill>
              </a:rPr>
              <a:t>Savings of 15h / wk of straight labor savings</a:t>
            </a:r>
          </a:p>
          <a:p>
            <a:pPr marL="517525" lvl="1" indent="-223838">
              <a:lnSpc>
                <a:spcPct val="100000"/>
              </a:lnSpc>
              <a:spcBef>
                <a:spcPct val="0"/>
              </a:spcBef>
              <a:spcAft>
                <a:spcPts val="300"/>
              </a:spcAft>
              <a:buClr>
                <a:srgbClr val="404040"/>
              </a:buClr>
              <a:buFont typeface="System Font Regular"/>
              <a:buChar char="–"/>
              <a:defRPr/>
            </a:pPr>
            <a:r>
              <a:rPr lang="en-US" sz="1600" spc="-40" dirty="0">
                <a:solidFill>
                  <a:srgbClr val="404040"/>
                </a:solidFill>
              </a:rPr>
              <a:t>Yearly cost reduction of $19.1k in operating expenses</a:t>
            </a:r>
          </a:p>
        </p:txBody>
      </p:sp>
      <p:pic>
        <p:nvPicPr>
          <p:cNvPr id="10" name="Picture 9">
            <a:extLst>
              <a:ext uri="{FF2B5EF4-FFF2-40B4-BE49-F238E27FC236}">
                <a16:creationId xmlns:a16="http://schemas.microsoft.com/office/drawing/2014/main" id="{90FFB50A-2F0B-3341-966D-070D72C98F83}"/>
              </a:ext>
            </a:extLst>
          </p:cNvPr>
          <p:cNvPicPr>
            <a:picLocks noChangeAspect="1"/>
          </p:cNvPicPr>
          <p:nvPr/>
        </p:nvPicPr>
        <p:blipFill>
          <a:blip r:embed="rId3"/>
          <a:stretch>
            <a:fillRect/>
          </a:stretch>
        </p:blipFill>
        <p:spPr>
          <a:xfrm>
            <a:off x="1458476" y="4082579"/>
            <a:ext cx="3638848" cy="2363064"/>
          </a:xfrm>
          <a:prstGeom prst="rect">
            <a:avLst/>
          </a:prstGeom>
          <a:ln w="6350">
            <a:solidFill>
              <a:schemeClr val="bg1">
                <a:lumMod val="65000"/>
              </a:schemeClr>
            </a:solidFill>
          </a:ln>
        </p:spPr>
      </p:pic>
      <p:graphicFrame>
        <p:nvGraphicFramePr>
          <p:cNvPr id="11" name="Table 4">
            <a:extLst>
              <a:ext uri="{FF2B5EF4-FFF2-40B4-BE49-F238E27FC236}">
                <a16:creationId xmlns:a16="http://schemas.microsoft.com/office/drawing/2014/main" id="{58E72A47-BB4F-4E4D-BD2A-3AB1CB877D1D}"/>
              </a:ext>
            </a:extLst>
          </p:cNvPr>
          <p:cNvGraphicFramePr>
            <a:graphicFrameLocks noGrp="1"/>
          </p:cNvGraphicFramePr>
          <p:nvPr>
            <p:extLst>
              <p:ext uri="{D42A27DB-BD31-4B8C-83A1-F6EECF244321}">
                <p14:modId xmlns:p14="http://schemas.microsoft.com/office/powerpoint/2010/main" val="1371555193"/>
              </p:ext>
            </p:extLst>
          </p:nvPr>
        </p:nvGraphicFramePr>
        <p:xfrm>
          <a:off x="7628774" y="3497492"/>
          <a:ext cx="2575869" cy="1271446"/>
        </p:xfrm>
        <a:graphic>
          <a:graphicData uri="http://schemas.openxmlformats.org/drawingml/2006/table">
            <a:tbl>
              <a:tblPr firstRow="1" bandRow="1">
                <a:tableStyleId>{5C22544A-7EE6-4342-B048-85BDC9FD1C3A}</a:tableStyleId>
              </a:tblPr>
              <a:tblGrid>
                <a:gridCol w="2575869">
                  <a:extLst>
                    <a:ext uri="{9D8B030D-6E8A-4147-A177-3AD203B41FA5}">
                      <a16:colId xmlns:a16="http://schemas.microsoft.com/office/drawing/2014/main" val="1899341730"/>
                    </a:ext>
                  </a:extLst>
                </a:gridCol>
              </a:tblGrid>
              <a:tr h="436581">
                <a:tc>
                  <a:txBody>
                    <a:bodyPr/>
                    <a:lstStyle/>
                    <a:p>
                      <a:pPr algn="ctr">
                        <a:lnSpc>
                          <a:spcPct val="90000"/>
                        </a:lnSpc>
                      </a:pPr>
                      <a:r>
                        <a:rPr lang="en-US" sz="1400" b="1" spc="-60" baseline="0" dirty="0">
                          <a:solidFill>
                            <a:srgbClr val="404040"/>
                          </a:solidFill>
                        </a:rPr>
                        <a:t>Branch SG&amp;A hours reduced</a:t>
                      </a:r>
                    </a:p>
                  </a:txBody>
                  <a:tcPr marL="0" marR="0" marT="0" marB="9144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3929274401"/>
                  </a:ext>
                </a:extLst>
              </a:tr>
              <a:tr h="834865">
                <a:tc>
                  <a:txBody>
                    <a:bodyPr/>
                    <a:lstStyle/>
                    <a:p>
                      <a:pPr marL="0" algn="ctr" defTabSz="914400" rtl="0" eaLnBrk="1" latinLnBrk="0" hangingPunct="1">
                        <a:lnSpc>
                          <a:spcPct val="90000"/>
                        </a:lnSpc>
                        <a:spcAft>
                          <a:spcPts val="1200"/>
                        </a:spcAft>
                      </a:pPr>
                      <a:r>
                        <a:rPr lang="en-US" sz="5400" b="1" kern="1200" spc="-300" dirty="0">
                          <a:solidFill>
                            <a:srgbClr val="5FA4CE"/>
                          </a:solidFill>
                          <a:latin typeface="+mn-lt"/>
                          <a:ea typeface="+mn-ea"/>
                          <a:cs typeface="+mn-cs"/>
                        </a:rPr>
                        <a:t>49</a:t>
                      </a:r>
                      <a:r>
                        <a:rPr lang="en-US" sz="5400" b="1" kern="1200" spc="-300" baseline="30000" dirty="0">
                          <a:solidFill>
                            <a:srgbClr val="5FA4CE"/>
                          </a:solidFill>
                          <a:latin typeface="+mn-lt"/>
                          <a:ea typeface="+mn-ea"/>
                          <a:cs typeface="+mn-cs"/>
                        </a:rPr>
                        <a:t>%</a:t>
                      </a:r>
                    </a:p>
                  </a:txBody>
                  <a:tcPr marL="0" marR="0" marT="91440"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8100" cmpd="sng">
                      <a:noFill/>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9146097"/>
                  </a:ext>
                </a:extLst>
              </a:tr>
            </a:tbl>
          </a:graphicData>
        </a:graphic>
      </p:graphicFrame>
    </p:spTree>
    <p:extLst>
      <p:ext uri="{BB962C8B-B14F-4D97-AF65-F5344CB8AC3E}">
        <p14:creationId xmlns:p14="http://schemas.microsoft.com/office/powerpoint/2010/main" val="24010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Mexico</a:t>
            </a:r>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sp>
        <p:nvSpPr>
          <p:cNvPr id="4" name="Content Placeholder 3">
            <a:extLst>
              <a:ext uri="{FF2B5EF4-FFF2-40B4-BE49-F238E27FC236}">
                <a16:creationId xmlns:a16="http://schemas.microsoft.com/office/drawing/2014/main" id="{10007853-66A3-854B-B30F-199F18F859EA}"/>
              </a:ext>
            </a:extLst>
          </p:cNvPr>
          <p:cNvSpPr txBox="1">
            <a:spLocks/>
          </p:cNvSpPr>
          <p:nvPr/>
        </p:nvSpPr>
        <p:spPr>
          <a:xfrm>
            <a:off x="639423" y="1143000"/>
            <a:ext cx="10951686" cy="823302"/>
          </a:xfrm>
          <a:prstGeom prst="rect">
            <a:avLst/>
          </a:prstGeom>
          <a:solidFill>
            <a:schemeClr val="bg1">
              <a:lumMod val="95000"/>
              <a:alpha val="50000"/>
            </a:schemeClr>
          </a:solidFill>
          <a:ln w="6350">
            <a:solidFill>
              <a:schemeClr val="bg1">
                <a:lumMod val="65000"/>
              </a:schemeClr>
            </a:solidFill>
          </a:ln>
        </p:spPr>
        <p:txBody>
          <a:bodyPr wrap="square" lIns="91440" tIns="45720" rIns="91440" bIns="4572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Goals</a:t>
            </a:r>
          </a:p>
          <a:p>
            <a:pPr marL="7938" indent="0">
              <a:spcBef>
                <a:spcPct val="0"/>
              </a:spcBef>
              <a:spcAft>
                <a:spcPts val="300"/>
              </a:spcAft>
              <a:buClr>
                <a:srgbClr val="404040"/>
              </a:buClr>
              <a:buNone/>
              <a:defRPr/>
            </a:pPr>
            <a:r>
              <a:rPr lang="en-US" sz="1600" dirty="0">
                <a:solidFill>
                  <a:srgbClr val="404040"/>
                </a:solidFill>
                <a:latin typeface="Arial" panose="020B0604020202020204"/>
              </a:rPr>
              <a:t>Use Lean to reduce costs, as well as improve margin, productivity and employee capability when volumes declined significantly due to COVID-19</a:t>
            </a:r>
          </a:p>
        </p:txBody>
      </p:sp>
      <p:sp>
        <p:nvSpPr>
          <p:cNvPr id="5" name="Content Placeholder 3">
            <a:extLst>
              <a:ext uri="{FF2B5EF4-FFF2-40B4-BE49-F238E27FC236}">
                <a16:creationId xmlns:a16="http://schemas.microsoft.com/office/drawing/2014/main" id="{4DA52876-F37C-5E46-A9C1-38DBE644D47A}"/>
              </a:ext>
            </a:extLst>
          </p:cNvPr>
          <p:cNvSpPr txBox="1">
            <a:spLocks/>
          </p:cNvSpPr>
          <p:nvPr/>
        </p:nvSpPr>
        <p:spPr>
          <a:xfrm>
            <a:off x="548640" y="1991348"/>
            <a:ext cx="3431177" cy="4062651"/>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Actions </a:t>
            </a:r>
          </a:p>
          <a:p>
            <a:pPr marL="290513" lvl="0" indent="-166688">
              <a:lnSpc>
                <a:spcPct val="100000"/>
              </a:lnSpc>
              <a:spcBef>
                <a:spcPct val="0"/>
              </a:spcBef>
              <a:spcAft>
                <a:spcPts val="300"/>
              </a:spcAft>
              <a:buClr>
                <a:srgbClr val="404040"/>
              </a:buClr>
              <a:defRPr/>
            </a:pPr>
            <a:r>
              <a:rPr lang="en-US" sz="1600" spc="-40" dirty="0">
                <a:solidFill>
                  <a:srgbClr val="404040"/>
                </a:solidFill>
              </a:rPr>
              <a:t>Taught employees how to use Lean tools to identify root causes &amp; countermeasures</a:t>
            </a:r>
          </a:p>
          <a:p>
            <a:pPr marL="290513" lvl="0" indent="-166688">
              <a:lnSpc>
                <a:spcPct val="100000"/>
              </a:lnSpc>
              <a:spcBef>
                <a:spcPct val="0"/>
              </a:spcBef>
              <a:spcAft>
                <a:spcPts val="300"/>
              </a:spcAft>
              <a:buClr>
                <a:srgbClr val="404040"/>
              </a:buClr>
              <a:defRPr/>
            </a:pPr>
            <a:r>
              <a:rPr lang="en-US" sz="1600" spc="-40" dirty="0">
                <a:solidFill>
                  <a:srgbClr val="404040"/>
                </a:solidFill>
              </a:rPr>
              <a:t>Used visual management to study work patterns to inform planning &amp; staffing</a:t>
            </a:r>
          </a:p>
          <a:p>
            <a:pPr marL="290513" lvl="0" indent="-166688">
              <a:lnSpc>
                <a:spcPct val="100000"/>
              </a:lnSpc>
              <a:spcBef>
                <a:spcPct val="0"/>
              </a:spcBef>
              <a:spcAft>
                <a:spcPts val="300"/>
              </a:spcAft>
              <a:buClr>
                <a:srgbClr val="404040"/>
              </a:buClr>
              <a:defRPr/>
            </a:pPr>
            <a:r>
              <a:rPr lang="en-US" sz="1600" spc="-40" dirty="0">
                <a:solidFill>
                  <a:srgbClr val="404040"/>
                </a:solidFill>
              </a:rPr>
              <a:t>Worked side-by-side with frontline employees, changing the mentality</a:t>
            </a:r>
          </a:p>
          <a:p>
            <a:pPr marL="290513" lvl="0" indent="-166688">
              <a:lnSpc>
                <a:spcPct val="100000"/>
              </a:lnSpc>
              <a:spcBef>
                <a:spcPct val="0"/>
              </a:spcBef>
              <a:spcAft>
                <a:spcPts val="300"/>
              </a:spcAft>
              <a:buClr>
                <a:srgbClr val="404040"/>
              </a:buClr>
              <a:defRPr/>
            </a:pPr>
            <a:r>
              <a:rPr lang="en-US" sz="1600" spc="-40" dirty="0">
                <a:solidFill>
                  <a:srgbClr val="404040"/>
                </a:solidFill>
              </a:rPr>
              <a:t>Implemented bonus pay for productivity by team – not individual – to reinforce the importance of working together to solve problems</a:t>
            </a:r>
          </a:p>
        </p:txBody>
      </p:sp>
      <p:sp>
        <p:nvSpPr>
          <p:cNvPr id="6" name="Content Placeholder 3">
            <a:extLst>
              <a:ext uri="{FF2B5EF4-FFF2-40B4-BE49-F238E27FC236}">
                <a16:creationId xmlns:a16="http://schemas.microsoft.com/office/drawing/2014/main" id="{CD59550F-85B3-2C45-B974-B58F3A8F4309}"/>
              </a:ext>
            </a:extLst>
          </p:cNvPr>
          <p:cNvSpPr txBox="1">
            <a:spLocks/>
          </p:cNvSpPr>
          <p:nvPr/>
        </p:nvSpPr>
        <p:spPr>
          <a:xfrm>
            <a:off x="4600820" y="1991348"/>
            <a:ext cx="5422674" cy="461665"/>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Results</a:t>
            </a:r>
            <a:endParaRPr lang="en-US" sz="1600" spc="-40" dirty="0">
              <a:solidFill>
                <a:srgbClr val="404040"/>
              </a:solidFill>
            </a:endParaRPr>
          </a:p>
        </p:txBody>
      </p:sp>
      <p:sp>
        <p:nvSpPr>
          <p:cNvPr id="12" name="TextBox 11">
            <a:extLst>
              <a:ext uri="{FF2B5EF4-FFF2-40B4-BE49-F238E27FC236}">
                <a16:creationId xmlns:a16="http://schemas.microsoft.com/office/drawing/2014/main" id="{909F8F2A-3158-1A46-8A41-1CD5B149AC62}"/>
              </a:ext>
            </a:extLst>
          </p:cNvPr>
          <p:cNvSpPr txBox="1"/>
          <p:nvPr/>
        </p:nvSpPr>
        <p:spPr>
          <a:xfrm>
            <a:off x="8212185" y="2507447"/>
            <a:ext cx="3354340" cy="430887"/>
          </a:xfrm>
          <a:prstGeom prst="rect">
            <a:avLst/>
          </a:prstGeom>
        </p:spPr>
        <p:txBody>
          <a:bodyPr wrap="square" lIns="0" tIns="0" rIns="0" bIns="0" rtlCol="0">
            <a:spAutoFit/>
          </a:bodyPr>
          <a:lstStyle>
            <a:defPPr>
              <a:defRPr lang="en-US"/>
            </a:defPPr>
            <a:lvl1pPr>
              <a:spcBef>
                <a:spcPts val="0"/>
              </a:spcBef>
              <a:spcAft>
                <a:spcPts val="1200"/>
              </a:spcAft>
              <a:defRPr sz="1400">
                <a:solidFill>
                  <a:srgbClr val="002060"/>
                </a:solidFill>
              </a:defRPr>
            </a:lvl1pPr>
          </a:lstStyle>
          <a:p>
            <a:pPr algn="ctr"/>
            <a:r>
              <a:rPr lang="en-US" b="1" dirty="0">
                <a:solidFill>
                  <a:srgbClr val="404040"/>
                </a:solidFill>
              </a:rPr>
              <a:t>Money Processing </a:t>
            </a:r>
            <a:br>
              <a:rPr lang="en-US" b="1" dirty="0">
                <a:solidFill>
                  <a:srgbClr val="404040"/>
                </a:solidFill>
              </a:rPr>
            </a:br>
            <a:r>
              <a:rPr lang="en-US" b="1" dirty="0">
                <a:solidFill>
                  <a:srgbClr val="404040"/>
                </a:solidFill>
              </a:rPr>
              <a:t>Branch Margin</a:t>
            </a:r>
          </a:p>
        </p:txBody>
      </p:sp>
      <p:pic>
        <p:nvPicPr>
          <p:cNvPr id="9" name="Picture 8">
            <a:extLst>
              <a:ext uri="{FF2B5EF4-FFF2-40B4-BE49-F238E27FC236}">
                <a16:creationId xmlns:a16="http://schemas.microsoft.com/office/drawing/2014/main" id="{6A2AB46D-7E45-D748-851A-EC4866727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533" y="3086101"/>
            <a:ext cx="3364992" cy="2625716"/>
          </a:xfrm>
          <a:prstGeom prst="rect">
            <a:avLst/>
          </a:prstGeom>
        </p:spPr>
      </p:pic>
      <p:pic>
        <p:nvPicPr>
          <p:cNvPr id="13" name="Picture 12">
            <a:extLst>
              <a:ext uri="{FF2B5EF4-FFF2-40B4-BE49-F238E27FC236}">
                <a16:creationId xmlns:a16="http://schemas.microsoft.com/office/drawing/2014/main" id="{389B7D88-6CE8-BD49-A8A2-6D553EB91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820" y="3086101"/>
            <a:ext cx="3333270" cy="2624328"/>
          </a:xfrm>
          <a:prstGeom prst="rect">
            <a:avLst/>
          </a:prstGeom>
        </p:spPr>
      </p:pic>
      <p:sp>
        <p:nvSpPr>
          <p:cNvPr id="14" name="TextBox 13">
            <a:extLst>
              <a:ext uri="{FF2B5EF4-FFF2-40B4-BE49-F238E27FC236}">
                <a16:creationId xmlns:a16="http://schemas.microsoft.com/office/drawing/2014/main" id="{062917E4-9EF5-E94A-87FF-6DDD040F15DD}"/>
              </a:ext>
            </a:extLst>
          </p:cNvPr>
          <p:cNvSpPr txBox="1"/>
          <p:nvPr/>
        </p:nvSpPr>
        <p:spPr>
          <a:xfrm>
            <a:off x="4600820" y="2615168"/>
            <a:ext cx="3333270" cy="215444"/>
          </a:xfrm>
          <a:prstGeom prst="rect">
            <a:avLst/>
          </a:prstGeom>
        </p:spPr>
        <p:txBody>
          <a:bodyPr wrap="square" lIns="0" tIns="0" rIns="0" bIns="0" rtlCol="0">
            <a:spAutoFit/>
          </a:bodyPr>
          <a:lstStyle/>
          <a:p>
            <a:pPr algn="ctr">
              <a:spcBef>
                <a:spcPts val="0"/>
              </a:spcBef>
              <a:spcAft>
                <a:spcPts val="1200"/>
              </a:spcAft>
            </a:pPr>
            <a:r>
              <a:rPr lang="en-US" sz="1400" b="1" dirty="0">
                <a:solidFill>
                  <a:srgbClr val="404040"/>
                </a:solidFill>
              </a:rPr>
              <a:t>Cost Per Bundle </a:t>
            </a:r>
          </a:p>
        </p:txBody>
      </p:sp>
    </p:spTree>
    <p:extLst>
      <p:ext uri="{BB962C8B-B14F-4D97-AF65-F5344CB8AC3E}">
        <p14:creationId xmlns:p14="http://schemas.microsoft.com/office/powerpoint/2010/main" val="98133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Czech Republic</a:t>
            </a:r>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sp>
        <p:nvSpPr>
          <p:cNvPr id="4" name="Content Placeholder 3">
            <a:extLst>
              <a:ext uri="{FF2B5EF4-FFF2-40B4-BE49-F238E27FC236}">
                <a16:creationId xmlns:a16="http://schemas.microsoft.com/office/drawing/2014/main" id="{10007853-66A3-854B-B30F-199F18F859EA}"/>
              </a:ext>
            </a:extLst>
          </p:cNvPr>
          <p:cNvSpPr txBox="1">
            <a:spLocks/>
          </p:cNvSpPr>
          <p:nvPr/>
        </p:nvSpPr>
        <p:spPr>
          <a:xfrm>
            <a:off x="639423" y="1143000"/>
            <a:ext cx="10951686" cy="601703"/>
          </a:xfrm>
          <a:prstGeom prst="rect">
            <a:avLst/>
          </a:prstGeom>
          <a:solidFill>
            <a:schemeClr val="bg1">
              <a:lumMod val="95000"/>
              <a:alpha val="50000"/>
            </a:schemeClr>
          </a:solidFill>
          <a:ln w="6350">
            <a:solidFill>
              <a:schemeClr val="bg1">
                <a:lumMod val="65000"/>
              </a:schemeClr>
            </a:solidFill>
          </a:ln>
        </p:spPr>
        <p:txBody>
          <a:bodyPr wrap="square" lIns="91440" tIns="45720" rIns="91440" bIns="4572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Goals</a:t>
            </a:r>
          </a:p>
          <a:p>
            <a:pPr marL="7938" indent="0">
              <a:spcBef>
                <a:spcPct val="0"/>
              </a:spcBef>
              <a:spcAft>
                <a:spcPts val="300"/>
              </a:spcAft>
              <a:buClr>
                <a:srgbClr val="404040"/>
              </a:buClr>
              <a:buNone/>
              <a:defRPr/>
            </a:pPr>
            <a:r>
              <a:rPr lang="en-US" sz="1600" dirty="0">
                <a:solidFill>
                  <a:srgbClr val="404040"/>
                </a:solidFill>
              </a:rPr>
              <a:t>Recover and Boost Performance in CIT/ATM Operations during the Pandemic (Jan-Mar 2021)</a:t>
            </a:r>
          </a:p>
        </p:txBody>
      </p:sp>
      <p:sp>
        <p:nvSpPr>
          <p:cNvPr id="5" name="Content Placeholder 3">
            <a:extLst>
              <a:ext uri="{FF2B5EF4-FFF2-40B4-BE49-F238E27FC236}">
                <a16:creationId xmlns:a16="http://schemas.microsoft.com/office/drawing/2014/main" id="{4DA52876-F37C-5E46-A9C1-38DBE644D47A}"/>
              </a:ext>
            </a:extLst>
          </p:cNvPr>
          <p:cNvSpPr txBox="1">
            <a:spLocks/>
          </p:cNvSpPr>
          <p:nvPr/>
        </p:nvSpPr>
        <p:spPr>
          <a:xfrm>
            <a:off x="548639" y="1773936"/>
            <a:ext cx="7410995" cy="2092881"/>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Actions </a:t>
            </a:r>
          </a:p>
          <a:p>
            <a:pPr marL="290513" lvl="0" indent="-166688">
              <a:lnSpc>
                <a:spcPct val="100000"/>
              </a:lnSpc>
              <a:spcBef>
                <a:spcPct val="0"/>
              </a:spcBef>
              <a:spcAft>
                <a:spcPts val="300"/>
              </a:spcAft>
              <a:buClr>
                <a:srgbClr val="404040"/>
              </a:buClr>
              <a:defRPr/>
            </a:pPr>
            <a:r>
              <a:rPr lang="en-US" sz="1600" spc="-40" dirty="0">
                <a:solidFill>
                  <a:srgbClr val="404040"/>
                </a:solidFill>
              </a:rPr>
              <a:t>Introduce new set of KPIs (ST/Route, KM/ST, Hours/Route, ST/Hour, AM, PM, Premise Time)</a:t>
            </a:r>
          </a:p>
          <a:p>
            <a:pPr marL="290513" lvl="0" indent="-166688">
              <a:lnSpc>
                <a:spcPct val="100000"/>
              </a:lnSpc>
              <a:spcBef>
                <a:spcPct val="0"/>
              </a:spcBef>
              <a:spcAft>
                <a:spcPts val="300"/>
              </a:spcAft>
              <a:buClr>
                <a:srgbClr val="404040"/>
              </a:buClr>
              <a:defRPr/>
            </a:pPr>
            <a:r>
              <a:rPr lang="en-US" sz="1600" spc="-40" dirty="0">
                <a:solidFill>
                  <a:srgbClr val="404040"/>
                </a:solidFill>
              </a:rPr>
              <a:t>Develop daily dashboard and establish performance targets by Branch</a:t>
            </a:r>
          </a:p>
          <a:p>
            <a:pPr marL="290513" lvl="0" indent="-166688">
              <a:lnSpc>
                <a:spcPct val="100000"/>
              </a:lnSpc>
              <a:spcBef>
                <a:spcPct val="0"/>
              </a:spcBef>
              <a:spcAft>
                <a:spcPts val="300"/>
              </a:spcAft>
              <a:buClr>
                <a:srgbClr val="404040"/>
              </a:buClr>
              <a:defRPr/>
            </a:pPr>
            <a:r>
              <a:rPr lang="en-US" sz="1600" spc="-40" dirty="0">
                <a:solidFill>
                  <a:srgbClr val="404040"/>
                </a:solidFill>
              </a:rPr>
              <a:t>Make performance visible – visual management boards in the crews and in the Route Planning areas</a:t>
            </a:r>
          </a:p>
          <a:p>
            <a:pPr marL="290513" lvl="0" indent="-166688">
              <a:lnSpc>
                <a:spcPct val="100000"/>
              </a:lnSpc>
              <a:spcBef>
                <a:spcPct val="0"/>
              </a:spcBef>
              <a:spcAft>
                <a:spcPts val="300"/>
              </a:spcAft>
              <a:buClr>
                <a:srgbClr val="404040"/>
              </a:buClr>
              <a:defRPr/>
            </a:pPr>
            <a:r>
              <a:rPr lang="en-US" sz="1600" spc="-40" dirty="0">
                <a:solidFill>
                  <a:srgbClr val="404040"/>
                </a:solidFill>
              </a:rPr>
              <a:t>Establish a governance system and measure route planning effectiveness daily</a:t>
            </a:r>
          </a:p>
        </p:txBody>
      </p:sp>
      <p:sp>
        <p:nvSpPr>
          <p:cNvPr id="6" name="Content Placeholder 3">
            <a:extLst>
              <a:ext uri="{FF2B5EF4-FFF2-40B4-BE49-F238E27FC236}">
                <a16:creationId xmlns:a16="http://schemas.microsoft.com/office/drawing/2014/main" id="{CD59550F-85B3-2C45-B974-B58F3A8F4309}"/>
              </a:ext>
            </a:extLst>
          </p:cNvPr>
          <p:cNvSpPr txBox="1">
            <a:spLocks/>
          </p:cNvSpPr>
          <p:nvPr/>
        </p:nvSpPr>
        <p:spPr>
          <a:xfrm>
            <a:off x="548639" y="3948221"/>
            <a:ext cx="8071078" cy="746358"/>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Results</a:t>
            </a:r>
          </a:p>
          <a:p>
            <a:pPr marL="290513" indent="-166688">
              <a:lnSpc>
                <a:spcPct val="100000"/>
              </a:lnSpc>
              <a:spcBef>
                <a:spcPct val="0"/>
              </a:spcBef>
              <a:spcAft>
                <a:spcPts val="300"/>
              </a:spcAft>
              <a:buClr>
                <a:srgbClr val="404040"/>
              </a:buClr>
              <a:defRPr/>
            </a:pPr>
            <a:r>
              <a:rPr lang="en-US" sz="1600" spc="-40" dirty="0">
                <a:solidFill>
                  <a:srgbClr val="404040"/>
                </a:solidFill>
              </a:rPr>
              <a:t>CIT/ATM productivity </a:t>
            </a:r>
            <a:r>
              <a:rPr lang="en-US" sz="1600" b="1" spc="-40" dirty="0">
                <a:solidFill>
                  <a:srgbClr val="404040"/>
                </a:solidFill>
              </a:rPr>
              <a:t>increased by 9%</a:t>
            </a:r>
            <a:r>
              <a:rPr lang="en-US" sz="1600" spc="-40" dirty="0">
                <a:solidFill>
                  <a:srgbClr val="404040"/>
                </a:solidFill>
              </a:rPr>
              <a:t> in a 14 weeks period</a:t>
            </a:r>
          </a:p>
        </p:txBody>
      </p:sp>
      <p:sp>
        <p:nvSpPr>
          <p:cNvPr id="11" name="Content Placeholder 3">
            <a:extLst>
              <a:ext uri="{FF2B5EF4-FFF2-40B4-BE49-F238E27FC236}">
                <a16:creationId xmlns:a16="http://schemas.microsoft.com/office/drawing/2014/main" id="{845DB320-3879-154C-9738-D13F88F09197}"/>
              </a:ext>
            </a:extLst>
          </p:cNvPr>
          <p:cNvSpPr txBox="1">
            <a:spLocks/>
          </p:cNvSpPr>
          <p:nvPr/>
        </p:nvSpPr>
        <p:spPr>
          <a:xfrm>
            <a:off x="548639" y="4774292"/>
            <a:ext cx="7149738" cy="1561966"/>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What We Learned</a:t>
            </a:r>
          </a:p>
          <a:p>
            <a:pPr marL="290513" indent="-166688">
              <a:lnSpc>
                <a:spcPct val="100000"/>
              </a:lnSpc>
              <a:spcBef>
                <a:spcPct val="0"/>
              </a:spcBef>
              <a:spcAft>
                <a:spcPts val="300"/>
              </a:spcAft>
              <a:buClr>
                <a:srgbClr val="404040"/>
              </a:buClr>
              <a:defRPr/>
            </a:pPr>
            <a:r>
              <a:rPr lang="en-US" sz="1600" spc="-40" dirty="0">
                <a:solidFill>
                  <a:srgbClr val="404040"/>
                </a:solidFill>
              </a:rPr>
              <a:t>Change starts with Leadership commitment</a:t>
            </a:r>
          </a:p>
          <a:p>
            <a:pPr marL="290513" indent="-166688">
              <a:lnSpc>
                <a:spcPct val="100000"/>
              </a:lnSpc>
              <a:spcBef>
                <a:spcPct val="0"/>
              </a:spcBef>
              <a:spcAft>
                <a:spcPts val="300"/>
              </a:spcAft>
              <a:buClr>
                <a:srgbClr val="404040"/>
              </a:buClr>
              <a:defRPr/>
            </a:pPr>
            <a:r>
              <a:rPr lang="en-US" sz="1600" spc="-40" dirty="0">
                <a:solidFill>
                  <a:srgbClr val="404040"/>
                </a:solidFill>
              </a:rPr>
              <a:t>Setting clear expectations and measure performance daily creates accountability for results</a:t>
            </a:r>
          </a:p>
          <a:p>
            <a:pPr marL="290513" indent="-166688">
              <a:lnSpc>
                <a:spcPct val="100000"/>
              </a:lnSpc>
              <a:spcBef>
                <a:spcPct val="0"/>
              </a:spcBef>
              <a:spcAft>
                <a:spcPts val="300"/>
              </a:spcAft>
              <a:buClr>
                <a:srgbClr val="404040"/>
              </a:buClr>
              <a:defRPr/>
            </a:pPr>
            <a:r>
              <a:rPr lang="en-US" sz="1600" spc="-40" dirty="0">
                <a:solidFill>
                  <a:srgbClr val="404040"/>
                </a:solidFill>
              </a:rPr>
              <a:t>Tools are just the vehicle to build new operating behaviors and culture</a:t>
            </a:r>
          </a:p>
        </p:txBody>
      </p:sp>
      <p:grpSp>
        <p:nvGrpSpPr>
          <p:cNvPr id="8" name="Group 7">
            <a:extLst>
              <a:ext uri="{FF2B5EF4-FFF2-40B4-BE49-F238E27FC236}">
                <a16:creationId xmlns:a16="http://schemas.microsoft.com/office/drawing/2014/main" id="{E5BF6C42-2082-1144-96C1-6B2B10A4BC29}"/>
              </a:ext>
            </a:extLst>
          </p:cNvPr>
          <p:cNvGrpSpPr/>
          <p:nvPr/>
        </p:nvGrpSpPr>
        <p:grpSpPr>
          <a:xfrm>
            <a:off x="8142514" y="2005771"/>
            <a:ext cx="3448595" cy="4159219"/>
            <a:chOff x="8142514" y="2117250"/>
            <a:chExt cx="3448595" cy="4159219"/>
          </a:xfrm>
        </p:grpSpPr>
        <p:grpSp>
          <p:nvGrpSpPr>
            <p:cNvPr id="7" name="Group 6">
              <a:extLst>
                <a:ext uri="{FF2B5EF4-FFF2-40B4-BE49-F238E27FC236}">
                  <a16:creationId xmlns:a16="http://schemas.microsoft.com/office/drawing/2014/main" id="{9F3AE08E-97EE-504D-A58C-D20954FC9540}"/>
                </a:ext>
              </a:extLst>
            </p:cNvPr>
            <p:cNvGrpSpPr/>
            <p:nvPr/>
          </p:nvGrpSpPr>
          <p:grpSpPr>
            <a:xfrm>
              <a:off x="8142514" y="2430184"/>
              <a:ext cx="3448595" cy="3846285"/>
              <a:chOff x="8395063" y="2430184"/>
              <a:chExt cx="3196046" cy="3564613"/>
            </a:xfrm>
          </p:grpSpPr>
          <p:pic>
            <p:nvPicPr>
              <p:cNvPr id="15" name="Picture 14">
                <a:extLst>
                  <a:ext uri="{FF2B5EF4-FFF2-40B4-BE49-F238E27FC236}">
                    <a16:creationId xmlns:a16="http://schemas.microsoft.com/office/drawing/2014/main" id="{31C10247-9FE9-C649-8DC3-DD9D071095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924" b="10041"/>
              <a:stretch/>
            </p:blipFill>
            <p:spPr>
              <a:xfrm>
                <a:off x="8395063" y="4340001"/>
                <a:ext cx="3196046" cy="1654796"/>
              </a:xfrm>
              <a:prstGeom prst="rect">
                <a:avLst/>
              </a:prstGeom>
            </p:spPr>
          </p:pic>
          <p:pic>
            <p:nvPicPr>
              <p:cNvPr id="16" name="Picture 15">
                <a:extLst>
                  <a:ext uri="{FF2B5EF4-FFF2-40B4-BE49-F238E27FC236}">
                    <a16:creationId xmlns:a16="http://schemas.microsoft.com/office/drawing/2014/main" id="{038485E2-4AD8-DE49-9F5E-BD7A5973033E}"/>
                  </a:ext>
                </a:extLst>
              </p:cNvPr>
              <p:cNvPicPr>
                <a:picLocks noChangeAspect="1"/>
              </p:cNvPicPr>
              <p:nvPr/>
            </p:nvPicPr>
            <p:blipFill>
              <a:blip r:embed="rId4"/>
              <a:stretch>
                <a:fillRect/>
              </a:stretch>
            </p:blipFill>
            <p:spPr>
              <a:xfrm>
                <a:off x="8395063" y="2430184"/>
                <a:ext cx="3196046" cy="1787045"/>
              </a:xfrm>
              <a:prstGeom prst="rect">
                <a:avLst/>
              </a:prstGeom>
            </p:spPr>
          </p:pic>
        </p:grpSp>
        <p:sp>
          <p:nvSpPr>
            <p:cNvPr id="17" name="TextBox 16">
              <a:extLst>
                <a:ext uri="{FF2B5EF4-FFF2-40B4-BE49-F238E27FC236}">
                  <a16:creationId xmlns:a16="http://schemas.microsoft.com/office/drawing/2014/main" id="{6A805F3C-B4F3-B84F-9EDE-AD31DB5970B3}"/>
                </a:ext>
              </a:extLst>
            </p:cNvPr>
            <p:cNvSpPr txBox="1"/>
            <p:nvPr/>
          </p:nvSpPr>
          <p:spPr>
            <a:xfrm>
              <a:off x="8142514" y="2117250"/>
              <a:ext cx="3448594" cy="184666"/>
            </a:xfrm>
            <a:prstGeom prst="rect">
              <a:avLst/>
            </a:prstGeom>
          </p:spPr>
          <p:txBody>
            <a:bodyPr wrap="square" lIns="0" tIns="0" rIns="0" bIns="0" rtlCol="0">
              <a:spAutoFit/>
            </a:bodyPr>
            <a:lstStyle/>
            <a:p>
              <a:pPr algn="ctr">
                <a:spcBef>
                  <a:spcPts val="0"/>
                </a:spcBef>
                <a:spcAft>
                  <a:spcPts val="1200"/>
                </a:spcAft>
              </a:pPr>
              <a:r>
                <a:rPr lang="en-US" sz="1200" b="1" dirty="0">
                  <a:solidFill>
                    <a:srgbClr val="404040"/>
                  </a:solidFill>
                </a:rPr>
                <a:t>Route Planner Effectiveness</a:t>
              </a:r>
            </a:p>
          </p:txBody>
        </p:sp>
      </p:grpSp>
    </p:spTree>
    <p:extLst>
      <p:ext uri="{BB962C8B-B14F-4D97-AF65-F5344CB8AC3E}">
        <p14:creationId xmlns:p14="http://schemas.microsoft.com/office/powerpoint/2010/main" val="277975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a:t>
            </a:r>
            <a:r>
              <a:rPr lang="en-US" dirty="0"/>
              <a:t>Morocco</a:t>
            </a:r>
            <a:endParaRPr lang="en-US"/>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sp>
        <p:nvSpPr>
          <p:cNvPr id="4" name="Content Placeholder 3">
            <a:extLst>
              <a:ext uri="{FF2B5EF4-FFF2-40B4-BE49-F238E27FC236}">
                <a16:creationId xmlns:a16="http://schemas.microsoft.com/office/drawing/2014/main" id="{10007853-66A3-854B-B30F-199F18F859EA}"/>
              </a:ext>
            </a:extLst>
          </p:cNvPr>
          <p:cNvSpPr txBox="1">
            <a:spLocks/>
          </p:cNvSpPr>
          <p:nvPr/>
        </p:nvSpPr>
        <p:spPr>
          <a:xfrm>
            <a:off x="639423" y="1143000"/>
            <a:ext cx="10951686" cy="601703"/>
          </a:xfrm>
          <a:prstGeom prst="rect">
            <a:avLst/>
          </a:prstGeom>
          <a:solidFill>
            <a:schemeClr val="bg1">
              <a:lumMod val="95000"/>
              <a:alpha val="50000"/>
            </a:schemeClr>
          </a:solidFill>
          <a:ln w="6350">
            <a:solidFill>
              <a:schemeClr val="bg1">
                <a:lumMod val="65000"/>
              </a:schemeClr>
            </a:solidFill>
          </a:ln>
        </p:spPr>
        <p:txBody>
          <a:bodyPr wrap="square" lIns="91440" tIns="45720" rIns="91440" bIns="4572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Goals</a:t>
            </a:r>
          </a:p>
          <a:p>
            <a:pPr marL="7938" indent="0">
              <a:spcBef>
                <a:spcPct val="0"/>
              </a:spcBef>
              <a:spcAft>
                <a:spcPts val="300"/>
              </a:spcAft>
              <a:buClr>
                <a:srgbClr val="404040"/>
              </a:buClr>
              <a:buNone/>
              <a:defRPr/>
            </a:pPr>
            <a:r>
              <a:rPr lang="en-US" sz="1600" dirty="0">
                <a:solidFill>
                  <a:srgbClr val="404040"/>
                </a:solidFill>
              </a:rPr>
              <a:t>Decrease dispatch time between the pre-vault and the crew commander</a:t>
            </a:r>
          </a:p>
        </p:txBody>
      </p:sp>
      <p:sp>
        <p:nvSpPr>
          <p:cNvPr id="5" name="Content Placeholder 3">
            <a:extLst>
              <a:ext uri="{FF2B5EF4-FFF2-40B4-BE49-F238E27FC236}">
                <a16:creationId xmlns:a16="http://schemas.microsoft.com/office/drawing/2014/main" id="{4DA52876-F37C-5E46-A9C1-38DBE644D47A}"/>
              </a:ext>
            </a:extLst>
          </p:cNvPr>
          <p:cNvSpPr txBox="1">
            <a:spLocks/>
          </p:cNvSpPr>
          <p:nvPr/>
        </p:nvSpPr>
        <p:spPr>
          <a:xfrm>
            <a:off x="548640" y="1773936"/>
            <a:ext cx="5462018" cy="1846659"/>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Actions </a:t>
            </a:r>
          </a:p>
          <a:p>
            <a:pPr marL="290513" lvl="0" indent="-166688">
              <a:lnSpc>
                <a:spcPct val="100000"/>
              </a:lnSpc>
              <a:spcBef>
                <a:spcPct val="0"/>
              </a:spcBef>
              <a:spcAft>
                <a:spcPts val="300"/>
              </a:spcAft>
              <a:buClr>
                <a:srgbClr val="404040"/>
              </a:buClr>
              <a:defRPr/>
            </a:pPr>
            <a:r>
              <a:rPr lang="en-US" sz="1600" spc="-40" dirty="0">
                <a:solidFill>
                  <a:srgbClr val="404040"/>
                </a:solidFill>
              </a:rPr>
              <a:t>Definition of the new process : check-out by sealed cart instead of bag by bag</a:t>
            </a:r>
          </a:p>
          <a:p>
            <a:pPr marL="290513" lvl="0" indent="-166688">
              <a:lnSpc>
                <a:spcPct val="100000"/>
              </a:lnSpc>
              <a:spcBef>
                <a:spcPct val="0"/>
              </a:spcBef>
              <a:spcAft>
                <a:spcPts val="300"/>
              </a:spcAft>
              <a:buClr>
                <a:srgbClr val="404040"/>
              </a:buClr>
              <a:defRPr/>
            </a:pPr>
            <a:r>
              <a:rPr lang="en-US" sz="1600" spc="-40" dirty="0">
                <a:solidFill>
                  <a:srgbClr val="404040"/>
                </a:solidFill>
              </a:rPr>
              <a:t>Tested on 2 pilot branches</a:t>
            </a:r>
          </a:p>
          <a:p>
            <a:pPr marL="290513" lvl="0" indent="-166688">
              <a:lnSpc>
                <a:spcPct val="100000"/>
              </a:lnSpc>
              <a:spcBef>
                <a:spcPct val="0"/>
              </a:spcBef>
              <a:spcAft>
                <a:spcPts val="300"/>
              </a:spcAft>
              <a:buClr>
                <a:srgbClr val="404040"/>
              </a:buClr>
              <a:defRPr/>
            </a:pPr>
            <a:r>
              <a:rPr lang="en-US" sz="1600" spc="-40" dirty="0">
                <a:solidFill>
                  <a:srgbClr val="404040"/>
                </a:solidFill>
              </a:rPr>
              <a:t>Validation of the new process with security</a:t>
            </a:r>
          </a:p>
          <a:p>
            <a:pPr marL="290513" lvl="0" indent="-166688">
              <a:lnSpc>
                <a:spcPct val="100000"/>
              </a:lnSpc>
              <a:spcBef>
                <a:spcPct val="0"/>
              </a:spcBef>
              <a:spcAft>
                <a:spcPts val="300"/>
              </a:spcAft>
              <a:buClr>
                <a:srgbClr val="404040"/>
              </a:buClr>
              <a:defRPr/>
            </a:pPr>
            <a:r>
              <a:rPr lang="en-US" sz="1600" spc="-40" dirty="0">
                <a:solidFill>
                  <a:srgbClr val="404040"/>
                </a:solidFill>
              </a:rPr>
              <a:t>Implementation on the rest of the branches</a:t>
            </a:r>
          </a:p>
        </p:txBody>
      </p:sp>
      <p:sp>
        <p:nvSpPr>
          <p:cNvPr id="13" name="Content Placeholder 3">
            <a:extLst>
              <a:ext uri="{FF2B5EF4-FFF2-40B4-BE49-F238E27FC236}">
                <a16:creationId xmlns:a16="http://schemas.microsoft.com/office/drawing/2014/main" id="{993BA41C-D382-EE4C-83F7-93AEC4BFD546}"/>
              </a:ext>
            </a:extLst>
          </p:cNvPr>
          <p:cNvSpPr txBox="1">
            <a:spLocks/>
          </p:cNvSpPr>
          <p:nvPr/>
        </p:nvSpPr>
        <p:spPr>
          <a:xfrm>
            <a:off x="6181344" y="1764920"/>
            <a:ext cx="5340096" cy="461665"/>
          </a:xfrm>
          <a:prstGeom prst="rect">
            <a:avLst/>
          </a:prstGeom>
          <a:noFill/>
          <a:ln w="6350">
            <a:noFill/>
          </a:ln>
        </p:spPr>
        <p:txBody>
          <a:bodyPr wrap="square" lIns="91440" tIns="91440" rIns="91440" bIns="9144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300"/>
              </a:spcAft>
              <a:buClr>
                <a:srgbClr val="404040"/>
              </a:buClr>
              <a:buSzTx/>
              <a:buFont typeface="Arial" panose="020B0604020202020204" pitchFamily="34" charset="0"/>
              <a:buNone/>
              <a:tabLst/>
              <a:defRPr/>
            </a:pPr>
            <a:r>
              <a:rPr kumimoji="0" lang="en-US" sz="1800" b="1" i="0" u="none" strike="noStrike" kern="1200" cap="none" spc="-40" normalizeH="0" baseline="0" noProof="0" dirty="0">
                <a:ln>
                  <a:noFill/>
                </a:ln>
                <a:solidFill>
                  <a:srgbClr val="404040"/>
                </a:solidFill>
                <a:effectLst/>
                <a:uLnTx/>
                <a:uFillTx/>
                <a:latin typeface="Arial" panose="020B0604020202020204"/>
                <a:ea typeface="+mn-ea"/>
                <a:cs typeface="+mn-cs"/>
              </a:rPr>
              <a:t>Results</a:t>
            </a:r>
            <a:endParaRPr kumimoji="0" lang="en-US" sz="1600" b="0" i="0" u="none" strike="noStrike" kern="1200" cap="none" spc="-40" normalizeH="0" baseline="0" noProof="0" dirty="0">
              <a:ln>
                <a:noFill/>
              </a:ln>
              <a:solidFill>
                <a:srgbClr val="404040"/>
              </a:solidFill>
              <a:effectLst/>
              <a:uLnTx/>
              <a:uFillTx/>
              <a:latin typeface="Arial" panose="020B0604020202020204"/>
              <a:ea typeface="+mn-ea"/>
              <a:cs typeface="+mn-cs"/>
            </a:endParaRPr>
          </a:p>
        </p:txBody>
      </p:sp>
      <p:graphicFrame>
        <p:nvGraphicFramePr>
          <p:cNvPr id="14" name="Table 4">
            <a:extLst>
              <a:ext uri="{FF2B5EF4-FFF2-40B4-BE49-F238E27FC236}">
                <a16:creationId xmlns:a16="http://schemas.microsoft.com/office/drawing/2014/main" id="{CFE9DB02-5C41-9941-8355-D8CF30900D5A}"/>
              </a:ext>
            </a:extLst>
          </p:cNvPr>
          <p:cNvGraphicFramePr>
            <a:graphicFrameLocks noGrp="1"/>
          </p:cNvGraphicFramePr>
          <p:nvPr>
            <p:extLst>
              <p:ext uri="{D42A27DB-BD31-4B8C-83A1-F6EECF244321}">
                <p14:modId xmlns:p14="http://schemas.microsoft.com/office/powerpoint/2010/main" val="3625623376"/>
              </p:ext>
            </p:extLst>
          </p:nvPr>
        </p:nvGraphicFramePr>
        <p:xfrm>
          <a:off x="6179601" y="2319746"/>
          <a:ext cx="5411507" cy="1762922"/>
        </p:xfrm>
        <a:graphic>
          <a:graphicData uri="http://schemas.openxmlformats.org/drawingml/2006/table">
            <a:tbl>
              <a:tblPr firstRow="1" bandRow="1">
                <a:tableStyleId>{5C22544A-7EE6-4342-B048-85BDC9FD1C3A}</a:tableStyleId>
              </a:tblPr>
              <a:tblGrid>
                <a:gridCol w="2669496">
                  <a:extLst>
                    <a:ext uri="{9D8B030D-6E8A-4147-A177-3AD203B41FA5}">
                      <a16:colId xmlns:a16="http://schemas.microsoft.com/office/drawing/2014/main" val="1899341730"/>
                    </a:ext>
                  </a:extLst>
                </a:gridCol>
                <a:gridCol w="2742011">
                  <a:extLst>
                    <a:ext uri="{9D8B030D-6E8A-4147-A177-3AD203B41FA5}">
                      <a16:colId xmlns:a16="http://schemas.microsoft.com/office/drawing/2014/main" val="3613612442"/>
                    </a:ext>
                  </a:extLst>
                </a:gridCol>
              </a:tblGrid>
              <a:tr h="302803">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1" dirty="0">
                          <a:solidFill>
                            <a:srgbClr val="404040"/>
                          </a:solidFill>
                          <a:latin typeface="Arial (null)"/>
                        </a:rPr>
                        <a:t>From 2020 to 2021</a:t>
                      </a:r>
                      <a:endParaRPr lang="en-US" sz="1600" dirty="0">
                        <a:solidFill>
                          <a:srgbClr val="404040"/>
                        </a:solidFill>
                      </a:endParaRPr>
                    </a:p>
                  </a:txBody>
                  <a:tcPr marL="0" marR="0" marT="0">
                    <a:lnL w="12700" cmpd="sng">
                      <a:noFill/>
                    </a:lnL>
                    <a:lnR w="12700" cap="flat" cmpd="sng" algn="ctr">
                      <a:noFill/>
                      <a:prstDash val="sysDot"/>
                      <a:round/>
                      <a:headEnd type="none" w="med" len="med"/>
                      <a:tailEnd type="none" w="med" len="med"/>
                    </a:lnR>
                    <a:lnT w="12700" cmpd="sng">
                      <a:noFill/>
                    </a:lnT>
                    <a:lnB w="38100" cmpd="sng">
                      <a:noFill/>
                    </a:lnB>
                    <a:noFill/>
                  </a:tcPr>
                </a:tc>
                <a:tc hMerge="1">
                  <a:txBody>
                    <a:bodyPr/>
                    <a:lstStyle/>
                    <a:p>
                      <a:pPr algn="ctr">
                        <a:lnSpc>
                          <a:spcPct val="90000"/>
                        </a:lnSpc>
                      </a:pPr>
                      <a:endParaRPr lang="en-US" sz="1600" b="1" spc="-60" baseline="0" dirty="0">
                        <a:solidFill>
                          <a:srgbClr val="404040"/>
                        </a:solidFill>
                      </a:endParaRPr>
                    </a:p>
                  </a:txBody>
                  <a:tcPr marL="0" marR="0" marT="0" marB="137160" anchor="b">
                    <a:lnL w="12700" cap="flat" cmpd="sng" algn="ctr">
                      <a:solidFill>
                        <a:schemeClr val="bg1">
                          <a:lumMod val="50000"/>
                        </a:schemeClr>
                      </a:solidFill>
                      <a:prstDash val="sysDot"/>
                      <a:round/>
                      <a:headEnd type="none" w="med" len="med"/>
                      <a:tailEnd type="none" w="med" len="med"/>
                    </a:lnL>
                    <a:lnR w="12700" cap="flat" cmpd="sng" algn="ctr">
                      <a:noFill/>
                      <a:prstDash val="sysDot"/>
                      <a:round/>
                      <a:headEnd type="none" w="med" len="med"/>
                      <a:tailEnd type="none" w="med" len="med"/>
                    </a:lnR>
                    <a:lnT w="12700" cmpd="sng">
                      <a:noFill/>
                    </a:lnT>
                    <a:lnB w="38100" cmpd="sng">
                      <a:noFill/>
                    </a:lnB>
                    <a:noFill/>
                  </a:tcPr>
                </a:tc>
                <a:extLst>
                  <a:ext uri="{0D108BD9-81ED-4DB2-BD59-A6C34878D82A}">
                    <a16:rowId xmlns:a16="http://schemas.microsoft.com/office/drawing/2014/main" val="264915230"/>
                  </a:ext>
                </a:extLst>
              </a:tr>
              <a:tr h="182880">
                <a:tc>
                  <a:txBody>
                    <a:bodyPr/>
                    <a:lstStyle/>
                    <a:p>
                      <a:pPr marL="0" algn="ctr" defTabSz="914400" rtl="0" eaLnBrk="1" latinLnBrk="0" hangingPunct="1">
                        <a:lnSpc>
                          <a:spcPct val="90000"/>
                        </a:lnSpc>
                      </a:pPr>
                      <a:r>
                        <a:rPr lang="en-US" sz="1400" b="1" kern="1200" spc="0" baseline="0" dirty="0">
                          <a:solidFill>
                            <a:srgbClr val="0A498E"/>
                          </a:solidFill>
                          <a:latin typeface="+mn-lt"/>
                          <a:ea typeface="+mn-ea"/>
                          <a:cs typeface="+mn-cs"/>
                        </a:rPr>
                        <a:t>Dispatch time Bag by bag</a:t>
                      </a:r>
                    </a:p>
                  </a:txBody>
                  <a:tcPr marL="0" marR="0" marT="0" marB="0">
                    <a:lnL w="12700" cmpd="sng">
                      <a:noFill/>
                    </a:lnL>
                    <a:lnR w="6350" cap="flat" cmpd="sng" algn="ctr">
                      <a:solidFill>
                        <a:schemeClr val="bg1">
                          <a:lumMod val="65000"/>
                        </a:schemeClr>
                      </a:solidFill>
                      <a:prstDash val="solid"/>
                      <a:round/>
                      <a:headEnd type="none" w="med" len="med"/>
                      <a:tailEnd type="none" w="med" len="med"/>
                    </a:lnR>
                    <a:lnT w="12700" cmpd="sng">
                      <a:noFill/>
                    </a:lnT>
                    <a:lnB w="38100" cmpd="sng">
                      <a:noFill/>
                    </a:lnB>
                    <a:noFill/>
                  </a:tcPr>
                </a:tc>
                <a:tc>
                  <a:txBody>
                    <a:bodyPr/>
                    <a:lstStyle/>
                    <a:p>
                      <a:pPr algn="ctr">
                        <a:lnSpc>
                          <a:spcPct val="90000"/>
                        </a:lnSpc>
                      </a:pPr>
                      <a:r>
                        <a:rPr lang="en-US" sz="1400" b="1" spc="0" baseline="0" dirty="0">
                          <a:solidFill>
                            <a:srgbClr val="0A498E"/>
                          </a:solidFill>
                        </a:rPr>
                        <a:t>Dispatch time Sealed cart</a:t>
                      </a:r>
                    </a:p>
                  </a:txBody>
                  <a:tcPr marL="0" marR="0" marT="0" marB="0">
                    <a:lnL w="6350" cap="flat" cmpd="sng" algn="ctr">
                      <a:solidFill>
                        <a:schemeClr val="bg1">
                          <a:lumMod val="65000"/>
                        </a:schemeClr>
                      </a:solidFill>
                      <a:prstDash val="solid"/>
                      <a:round/>
                      <a:headEnd type="none" w="med" len="med"/>
                      <a:tailEnd type="none" w="med" len="med"/>
                    </a:lnL>
                    <a:lnR w="12700" cap="flat" cmpd="sng" algn="ctr">
                      <a:noFill/>
                      <a:prstDash val="sysDot"/>
                      <a:round/>
                      <a:headEnd type="none" w="med" len="med"/>
                      <a:tailEnd type="none" w="med" len="med"/>
                    </a:lnR>
                    <a:lnT w="12700" cmpd="sng">
                      <a:noFill/>
                    </a:lnT>
                    <a:lnB w="38100" cmpd="sng">
                      <a:noFill/>
                    </a:lnB>
                    <a:noFill/>
                  </a:tcPr>
                </a:tc>
                <a:extLst>
                  <a:ext uri="{0D108BD9-81ED-4DB2-BD59-A6C34878D82A}">
                    <a16:rowId xmlns:a16="http://schemas.microsoft.com/office/drawing/2014/main" val="3929274401"/>
                  </a:ext>
                </a:extLst>
              </a:tr>
              <a:tr h="923688">
                <a:tc>
                  <a:txBody>
                    <a:bodyPr/>
                    <a:lstStyle/>
                    <a:p>
                      <a:pPr algn="ctr">
                        <a:lnSpc>
                          <a:spcPct val="90000"/>
                        </a:lnSpc>
                      </a:pPr>
                      <a:r>
                        <a:rPr lang="en-US" sz="6600" b="1" spc="-200" baseline="0" dirty="0">
                          <a:solidFill>
                            <a:srgbClr val="0A4A8E"/>
                          </a:solidFill>
                        </a:rPr>
                        <a:t>45</a:t>
                      </a:r>
                      <a:r>
                        <a:rPr lang="en-US" sz="2800" b="1" spc="-200" baseline="0" dirty="0">
                          <a:solidFill>
                            <a:srgbClr val="0A4A8E"/>
                          </a:solidFill>
                        </a:rPr>
                        <a:t> </a:t>
                      </a:r>
                    </a:p>
                    <a:p>
                      <a:pPr marL="0" algn="ctr" defTabSz="914400" rtl="0" eaLnBrk="1" latinLnBrk="0" hangingPunct="1">
                        <a:lnSpc>
                          <a:spcPts val="2000"/>
                        </a:lnSpc>
                      </a:pPr>
                      <a:r>
                        <a:rPr lang="en-US" sz="2800" b="1" kern="1200" spc="0" baseline="0" dirty="0">
                          <a:solidFill>
                            <a:srgbClr val="0A4A8E"/>
                          </a:solidFill>
                          <a:latin typeface="+mn-lt"/>
                          <a:ea typeface="+mn-ea"/>
                          <a:cs typeface="+mn-cs"/>
                        </a:rPr>
                        <a:t>min/route</a:t>
                      </a:r>
                    </a:p>
                  </a:txBody>
                  <a:tcPr marL="0" marR="0" marT="91440" marB="0" anchor="ctr">
                    <a:lnL w="12700" cmpd="sng">
                      <a:noFill/>
                    </a:lnL>
                    <a:lnR w="6350" cap="flat" cmpd="sng" algn="ctr">
                      <a:solidFill>
                        <a:schemeClr val="bg1">
                          <a:lumMod val="65000"/>
                        </a:schemeClr>
                      </a:solidFill>
                      <a:prstDash val="solid"/>
                      <a:round/>
                      <a:headEnd type="none" w="med" len="med"/>
                      <a:tailEnd type="none" w="med" len="med"/>
                    </a:lnR>
                    <a:lnT w="38100" cmpd="sng">
                      <a:noFill/>
                    </a:lnT>
                    <a:lnB w="12700" cmpd="sng">
                      <a:noFill/>
                    </a:lnB>
                    <a:noFill/>
                  </a:tcPr>
                </a:tc>
                <a:tc>
                  <a:txBody>
                    <a:bodyPr/>
                    <a:lstStyle/>
                    <a:p>
                      <a:pPr algn="ctr">
                        <a:lnSpc>
                          <a:spcPct val="90000"/>
                        </a:lnSpc>
                      </a:pPr>
                      <a:r>
                        <a:rPr lang="en-US" sz="6600" b="1" spc="-800" baseline="0" dirty="0">
                          <a:solidFill>
                            <a:srgbClr val="0A4A8E"/>
                          </a:solidFill>
                        </a:rPr>
                        <a:t>1</a:t>
                      </a:r>
                      <a:r>
                        <a:rPr lang="en-US" sz="6600" b="1" spc="-200" baseline="0" dirty="0">
                          <a:solidFill>
                            <a:srgbClr val="0A4A8E"/>
                          </a:solidFill>
                        </a:rPr>
                        <a:t>0</a:t>
                      </a:r>
                      <a:r>
                        <a:rPr lang="en-US" sz="2800" b="1" spc="-200" baseline="0" dirty="0">
                          <a:solidFill>
                            <a:srgbClr val="0A4A8E"/>
                          </a:solidFill>
                        </a:rPr>
                        <a:t> </a:t>
                      </a:r>
                    </a:p>
                    <a:p>
                      <a:pPr algn="ctr">
                        <a:lnSpc>
                          <a:spcPts val="2000"/>
                        </a:lnSpc>
                      </a:pPr>
                      <a:r>
                        <a:rPr lang="en-US" sz="2800" b="1" spc="0" baseline="0" dirty="0">
                          <a:solidFill>
                            <a:srgbClr val="0A4A8E"/>
                          </a:solidFill>
                        </a:rPr>
                        <a:t>min/route</a:t>
                      </a:r>
                      <a:endParaRPr lang="en-US" sz="2800" b="1" spc="0" baseline="0" dirty="0">
                        <a:solidFill>
                          <a:srgbClr val="5FA4CE"/>
                        </a:solidFill>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noFill/>
                      <a:prstDash val="sysDot"/>
                      <a:round/>
                      <a:headEnd type="none" w="med" len="med"/>
                      <a:tailEnd type="none" w="med" len="med"/>
                    </a:lnR>
                    <a:lnT w="38100" cmpd="sng">
                      <a:noFill/>
                    </a:lnT>
                    <a:lnB w="12700" cmpd="sng">
                      <a:noFill/>
                    </a:lnB>
                    <a:noFill/>
                  </a:tcPr>
                </a:tc>
                <a:extLst>
                  <a:ext uri="{0D108BD9-81ED-4DB2-BD59-A6C34878D82A}">
                    <a16:rowId xmlns:a16="http://schemas.microsoft.com/office/drawing/2014/main" val="4019146097"/>
                  </a:ext>
                </a:extLst>
              </a:tr>
            </a:tbl>
          </a:graphicData>
        </a:graphic>
      </p:graphicFrame>
      <p:sp>
        <p:nvSpPr>
          <p:cNvPr id="19" name="Flèche vers le bas 18">
            <a:extLst>
              <a:ext uri="{FF2B5EF4-FFF2-40B4-BE49-F238E27FC236}">
                <a16:creationId xmlns:a16="http://schemas.microsoft.com/office/drawing/2014/main" id="{C7C8040A-3002-764D-A257-2C761BC06856}"/>
              </a:ext>
            </a:extLst>
          </p:cNvPr>
          <p:cNvSpPr/>
          <p:nvPr/>
        </p:nvSpPr>
        <p:spPr>
          <a:xfrm>
            <a:off x="8549913" y="4133637"/>
            <a:ext cx="602958" cy="714300"/>
          </a:xfrm>
          <a:prstGeom prst="downArrow">
            <a:avLst>
              <a:gd name="adj1" fmla="val 50000"/>
              <a:gd name="adj2" fmla="val 45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0" name="Table 4">
            <a:extLst>
              <a:ext uri="{FF2B5EF4-FFF2-40B4-BE49-F238E27FC236}">
                <a16:creationId xmlns:a16="http://schemas.microsoft.com/office/drawing/2014/main" id="{825D16D0-9294-4648-B508-85E9644E5668}"/>
              </a:ext>
            </a:extLst>
          </p:cNvPr>
          <p:cNvGraphicFramePr>
            <a:graphicFrameLocks noGrp="1"/>
          </p:cNvGraphicFramePr>
          <p:nvPr>
            <p:extLst>
              <p:ext uri="{D42A27DB-BD31-4B8C-83A1-F6EECF244321}">
                <p14:modId xmlns:p14="http://schemas.microsoft.com/office/powerpoint/2010/main" val="3838259877"/>
              </p:ext>
            </p:extLst>
          </p:nvPr>
        </p:nvGraphicFramePr>
        <p:xfrm>
          <a:off x="6179601" y="4898907"/>
          <a:ext cx="5411507" cy="1368679"/>
        </p:xfrm>
        <a:graphic>
          <a:graphicData uri="http://schemas.openxmlformats.org/drawingml/2006/table">
            <a:tbl>
              <a:tblPr firstRow="1" bandRow="1">
                <a:tableStyleId>{5C22544A-7EE6-4342-B048-85BDC9FD1C3A}</a:tableStyleId>
              </a:tblPr>
              <a:tblGrid>
                <a:gridCol w="2669496">
                  <a:extLst>
                    <a:ext uri="{9D8B030D-6E8A-4147-A177-3AD203B41FA5}">
                      <a16:colId xmlns:a16="http://schemas.microsoft.com/office/drawing/2014/main" val="1899341730"/>
                    </a:ext>
                  </a:extLst>
                </a:gridCol>
                <a:gridCol w="2742011">
                  <a:extLst>
                    <a:ext uri="{9D8B030D-6E8A-4147-A177-3AD203B41FA5}">
                      <a16:colId xmlns:a16="http://schemas.microsoft.com/office/drawing/2014/main" val="3613612442"/>
                    </a:ext>
                  </a:extLst>
                </a:gridCol>
              </a:tblGrid>
              <a:tr h="182880">
                <a:tc>
                  <a:txBody>
                    <a:bodyPr/>
                    <a:lstStyle/>
                    <a:p>
                      <a:pPr marL="0" algn="ctr" defTabSz="914400" rtl="0" eaLnBrk="1" latinLnBrk="0" hangingPunct="1">
                        <a:lnSpc>
                          <a:spcPct val="90000"/>
                        </a:lnSpc>
                      </a:pPr>
                      <a:r>
                        <a:rPr lang="en-US" sz="1400" b="1" kern="1200" spc="0" baseline="0" dirty="0">
                          <a:solidFill>
                            <a:srgbClr val="97CAEB"/>
                          </a:solidFill>
                          <a:latin typeface="+mn-lt"/>
                          <a:ea typeface="+mn-ea"/>
                          <a:cs typeface="+mn-cs"/>
                        </a:rPr>
                        <a:t>Time wasted decreased by</a:t>
                      </a:r>
                    </a:p>
                  </a:txBody>
                  <a:tcPr marL="0" marR="0" marT="0" marB="0">
                    <a:lnL w="12700" cmpd="sng">
                      <a:noFill/>
                    </a:lnL>
                    <a:lnR w="6350" cap="flat" cmpd="sng" algn="ctr">
                      <a:solidFill>
                        <a:schemeClr val="bg1">
                          <a:lumMod val="65000"/>
                        </a:schemeClr>
                      </a:solidFill>
                      <a:prstDash val="solid"/>
                      <a:round/>
                      <a:headEnd type="none" w="med" len="med"/>
                      <a:tailEnd type="none" w="med" len="med"/>
                    </a:lnR>
                    <a:lnT w="12700" cmpd="sng">
                      <a:noFill/>
                    </a:lnT>
                    <a:lnB w="38100" cmpd="sng">
                      <a:noFill/>
                    </a:lnB>
                    <a:noFill/>
                  </a:tcPr>
                </a:tc>
                <a:tc>
                  <a:txBody>
                    <a:bodyPr/>
                    <a:lstStyle/>
                    <a:p>
                      <a:pPr algn="ctr">
                        <a:lnSpc>
                          <a:spcPct val="90000"/>
                        </a:lnSpc>
                      </a:pPr>
                      <a:r>
                        <a:rPr lang="en-US" sz="1400" b="1" spc="0" baseline="0" dirty="0">
                          <a:solidFill>
                            <a:srgbClr val="97CAEB"/>
                          </a:solidFill>
                        </a:rPr>
                        <a:t>Savings amount to</a:t>
                      </a:r>
                    </a:p>
                  </a:txBody>
                  <a:tcPr marL="0" marR="0" marT="0" marB="0">
                    <a:lnL w="6350" cap="flat" cmpd="sng" algn="ctr">
                      <a:solidFill>
                        <a:schemeClr val="bg1">
                          <a:lumMod val="65000"/>
                        </a:schemeClr>
                      </a:solidFill>
                      <a:prstDash val="solid"/>
                      <a:round/>
                      <a:headEnd type="none" w="med" len="med"/>
                      <a:tailEnd type="none" w="med" len="med"/>
                    </a:lnL>
                    <a:lnR w="12700" cap="flat" cmpd="sng" algn="ctr">
                      <a:noFill/>
                      <a:prstDash val="sysDot"/>
                      <a:round/>
                      <a:headEnd type="none" w="med" len="med"/>
                      <a:tailEnd type="none" w="med" len="med"/>
                    </a:lnR>
                    <a:lnT w="12700" cmpd="sng">
                      <a:noFill/>
                    </a:lnT>
                    <a:lnB w="38100" cmpd="sng">
                      <a:noFill/>
                    </a:lnB>
                    <a:noFill/>
                  </a:tcPr>
                </a:tc>
                <a:extLst>
                  <a:ext uri="{0D108BD9-81ED-4DB2-BD59-A6C34878D82A}">
                    <a16:rowId xmlns:a16="http://schemas.microsoft.com/office/drawing/2014/main" val="3929274401"/>
                  </a:ext>
                </a:extLst>
              </a:tr>
              <a:tr h="923688">
                <a:tc>
                  <a:txBody>
                    <a:bodyPr/>
                    <a:lstStyle/>
                    <a:p>
                      <a:pPr algn="ctr">
                        <a:lnSpc>
                          <a:spcPct val="90000"/>
                        </a:lnSpc>
                      </a:pPr>
                      <a:r>
                        <a:rPr lang="en-US" sz="6600" b="1" spc="-200" baseline="0" dirty="0">
                          <a:solidFill>
                            <a:srgbClr val="97CAEB"/>
                          </a:solidFill>
                        </a:rPr>
                        <a:t>77</a:t>
                      </a:r>
                      <a:r>
                        <a:rPr lang="en-US" sz="6600" b="1" spc="-200" baseline="30000" dirty="0">
                          <a:solidFill>
                            <a:srgbClr val="97CAEB"/>
                          </a:solidFill>
                        </a:rPr>
                        <a:t>%</a:t>
                      </a:r>
                      <a:endParaRPr lang="en-US" sz="2800" b="1" spc="-300" baseline="30000" dirty="0">
                        <a:solidFill>
                          <a:srgbClr val="97CAEB"/>
                        </a:solidFill>
                      </a:endParaRPr>
                    </a:p>
                  </a:txBody>
                  <a:tcPr marL="0" marR="0" marT="91440" marB="0" anchor="ctr">
                    <a:lnL w="12700" cmpd="sng">
                      <a:noFill/>
                    </a:lnL>
                    <a:lnR w="6350" cap="flat" cmpd="sng" algn="ctr">
                      <a:solidFill>
                        <a:schemeClr val="bg1">
                          <a:lumMod val="65000"/>
                        </a:schemeClr>
                      </a:solidFill>
                      <a:prstDash val="solid"/>
                      <a:round/>
                      <a:headEnd type="none" w="med" len="med"/>
                      <a:tailEnd type="none" w="med" len="med"/>
                    </a:lnR>
                    <a:lnT w="38100" cmpd="sng">
                      <a:noFill/>
                    </a:lnT>
                    <a:lnB w="12700" cmpd="sng">
                      <a:noFill/>
                    </a:lnB>
                    <a:noFill/>
                  </a:tcPr>
                </a:tc>
                <a:tc>
                  <a:txBody>
                    <a:bodyPr/>
                    <a:lstStyle/>
                    <a:p>
                      <a:pPr algn="ctr">
                        <a:lnSpc>
                          <a:spcPct val="90000"/>
                        </a:lnSpc>
                      </a:pPr>
                      <a:r>
                        <a:rPr lang="en-US" sz="6600" b="1" spc="-400" baseline="0" dirty="0">
                          <a:solidFill>
                            <a:srgbClr val="97CAEB"/>
                          </a:solidFill>
                        </a:rPr>
                        <a:t>4 500</a:t>
                      </a:r>
                      <a:r>
                        <a:rPr lang="en-US" sz="6600" b="1" spc="-800" baseline="0" dirty="0">
                          <a:solidFill>
                            <a:srgbClr val="97CAEB"/>
                          </a:solidFill>
                        </a:rPr>
                        <a:t>$</a:t>
                      </a:r>
                      <a:endParaRPr lang="en-US" sz="2800" b="1" spc="-200" baseline="0" dirty="0">
                        <a:solidFill>
                          <a:srgbClr val="97CAEB"/>
                        </a:solidFill>
                      </a:endParaRPr>
                    </a:p>
                    <a:p>
                      <a:pPr marL="0" algn="ctr" defTabSz="914400" rtl="0" eaLnBrk="1" latinLnBrk="0" hangingPunct="1">
                        <a:lnSpc>
                          <a:spcPts val="2000"/>
                        </a:lnSpc>
                      </a:pPr>
                      <a:r>
                        <a:rPr lang="en-US" sz="2800" b="1" kern="1200" spc="0" baseline="0" dirty="0">
                          <a:solidFill>
                            <a:srgbClr val="97CAEB"/>
                          </a:solidFill>
                          <a:latin typeface="+mn-lt"/>
                          <a:ea typeface="+mn-ea"/>
                          <a:cs typeface="+mn-cs"/>
                        </a:rPr>
                        <a:t>/month</a:t>
                      </a: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noFill/>
                      <a:prstDash val="sysDot"/>
                      <a:round/>
                      <a:headEnd type="none" w="med" len="med"/>
                      <a:tailEnd type="none" w="med" len="med"/>
                    </a:lnR>
                    <a:lnT w="38100" cmpd="sng">
                      <a:noFill/>
                    </a:lnT>
                    <a:lnB w="12700" cmpd="sng">
                      <a:noFill/>
                    </a:lnB>
                    <a:noFill/>
                  </a:tcPr>
                </a:tc>
                <a:extLst>
                  <a:ext uri="{0D108BD9-81ED-4DB2-BD59-A6C34878D82A}">
                    <a16:rowId xmlns:a16="http://schemas.microsoft.com/office/drawing/2014/main" val="4019146097"/>
                  </a:ext>
                </a:extLst>
              </a:tr>
            </a:tbl>
          </a:graphicData>
        </a:graphic>
      </p:graphicFrame>
    </p:spTree>
    <p:extLst>
      <p:ext uri="{BB962C8B-B14F-4D97-AF65-F5344CB8AC3E}">
        <p14:creationId xmlns:p14="http://schemas.microsoft.com/office/powerpoint/2010/main" val="17187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a:t>
            </a:r>
            <a:r>
              <a:rPr lang="en-US" dirty="0"/>
              <a:t>Singapore</a:t>
            </a:r>
            <a:endParaRPr lang="en-US"/>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pic>
        <p:nvPicPr>
          <p:cNvPr id="12" name="Picture 12">
            <a:extLst>
              <a:ext uri="{FF2B5EF4-FFF2-40B4-BE49-F238E27FC236}">
                <a16:creationId xmlns:a16="http://schemas.microsoft.com/office/drawing/2014/main" id="{CA5F45A5-8C17-4246-B7DD-B9188B3A3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 y="5178410"/>
            <a:ext cx="3007047" cy="148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C1C19D15-F43C-384E-93BB-8E174CF86075}"/>
              </a:ext>
            </a:extLst>
          </p:cNvPr>
          <p:cNvGrpSpPr/>
          <p:nvPr/>
        </p:nvGrpSpPr>
        <p:grpSpPr>
          <a:xfrm>
            <a:off x="6209960" y="1354364"/>
            <a:ext cx="4611307" cy="2156757"/>
            <a:chOff x="6089843" y="1505341"/>
            <a:chExt cx="3804220" cy="1779274"/>
          </a:xfrm>
        </p:grpSpPr>
        <p:pic>
          <p:nvPicPr>
            <p:cNvPr id="15" name="Picture 13">
              <a:extLst>
                <a:ext uri="{FF2B5EF4-FFF2-40B4-BE49-F238E27FC236}">
                  <a16:creationId xmlns:a16="http://schemas.microsoft.com/office/drawing/2014/main" id="{ACD09B08-FD45-1443-8242-55CF9B942C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97" t="5633" r="19149" b="10163"/>
            <a:stretch/>
          </p:blipFill>
          <p:spPr bwMode="auto">
            <a:xfrm>
              <a:off x="6089843" y="1505341"/>
              <a:ext cx="2027801" cy="135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5">
              <a:extLst>
                <a:ext uri="{FF2B5EF4-FFF2-40B4-BE49-F238E27FC236}">
                  <a16:creationId xmlns:a16="http://schemas.microsoft.com/office/drawing/2014/main" id="{255923BF-98EF-B34A-98B2-22F435A7C3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463"/>
            <a:stretch/>
          </p:blipFill>
          <p:spPr bwMode="auto">
            <a:xfrm>
              <a:off x="8223130" y="1505342"/>
              <a:ext cx="1670933" cy="177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16">
            <a:extLst>
              <a:ext uri="{FF2B5EF4-FFF2-40B4-BE49-F238E27FC236}">
                <a16:creationId xmlns:a16="http://schemas.microsoft.com/office/drawing/2014/main" id="{07C4C6E1-CFE9-C940-95A1-DE91E680B6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912" y="1377848"/>
            <a:ext cx="4929991" cy="124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a16="http://schemas.microsoft.com/office/drawing/2014/main" id="{F0D0D18A-5EB1-2D42-81BF-496EF4DD7D05}"/>
              </a:ext>
            </a:extLst>
          </p:cNvPr>
          <p:cNvSpPr/>
          <p:nvPr/>
        </p:nvSpPr>
        <p:spPr>
          <a:xfrm>
            <a:off x="647699" y="1021965"/>
            <a:ext cx="4072347" cy="332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27432" rtlCol="0" anchor="ctr">
            <a:spAutoFit/>
          </a:bodyPr>
          <a:lstStyle/>
          <a:p>
            <a:r>
              <a:rPr lang="en-US" b="1" dirty="0">
                <a:solidFill>
                  <a:srgbClr val="404040"/>
                </a:solidFill>
              </a:rPr>
              <a:t>GEMBA + Red Tagging (5S)</a:t>
            </a:r>
          </a:p>
        </p:txBody>
      </p:sp>
      <p:grpSp>
        <p:nvGrpSpPr>
          <p:cNvPr id="7" name="Group 6">
            <a:extLst>
              <a:ext uri="{FF2B5EF4-FFF2-40B4-BE49-F238E27FC236}">
                <a16:creationId xmlns:a16="http://schemas.microsoft.com/office/drawing/2014/main" id="{5B69414E-BA7E-5C4A-8C38-893FFDD2CE9B}"/>
              </a:ext>
            </a:extLst>
          </p:cNvPr>
          <p:cNvGrpSpPr/>
          <p:nvPr/>
        </p:nvGrpSpPr>
        <p:grpSpPr>
          <a:xfrm>
            <a:off x="647699" y="2704605"/>
            <a:ext cx="2644141" cy="2073046"/>
            <a:chOff x="647699" y="2686779"/>
            <a:chExt cx="2644141" cy="2073046"/>
          </a:xfrm>
        </p:grpSpPr>
        <p:pic>
          <p:nvPicPr>
            <p:cNvPr id="16" name="Picture 14">
              <a:extLst>
                <a:ext uri="{FF2B5EF4-FFF2-40B4-BE49-F238E27FC236}">
                  <a16:creationId xmlns:a16="http://schemas.microsoft.com/office/drawing/2014/main" id="{C30357F9-F86F-7D4D-8FEB-8E0704AC93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 y="3023644"/>
              <a:ext cx="2644141" cy="173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a:extLst>
                <a:ext uri="{FF2B5EF4-FFF2-40B4-BE49-F238E27FC236}">
                  <a16:creationId xmlns:a16="http://schemas.microsoft.com/office/drawing/2014/main" id="{3635F2A5-269E-2741-A445-E7FC566D3895}"/>
                </a:ext>
              </a:extLst>
            </p:cNvPr>
            <p:cNvSpPr/>
            <p:nvPr/>
          </p:nvSpPr>
          <p:spPr>
            <a:xfrm>
              <a:off x="647699" y="2686779"/>
              <a:ext cx="2348443" cy="332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27432" rtlCol="0" anchor="ctr">
              <a:spAutoFit/>
            </a:bodyPr>
            <a:lstStyle/>
            <a:p>
              <a:r>
                <a:rPr lang="en-US" b="1" dirty="0">
                  <a:solidFill>
                    <a:srgbClr val="404040"/>
                  </a:solidFill>
                </a:rPr>
                <a:t>Spaghetti Diagram</a:t>
              </a:r>
            </a:p>
          </p:txBody>
        </p:sp>
      </p:grpSp>
      <p:sp>
        <p:nvSpPr>
          <p:cNvPr id="23" name="Rectangle 22">
            <a:extLst>
              <a:ext uri="{FF2B5EF4-FFF2-40B4-BE49-F238E27FC236}">
                <a16:creationId xmlns:a16="http://schemas.microsoft.com/office/drawing/2014/main" id="{982E503F-3815-F248-BC21-DC1742E7B340}"/>
              </a:ext>
            </a:extLst>
          </p:cNvPr>
          <p:cNvSpPr/>
          <p:nvPr/>
        </p:nvSpPr>
        <p:spPr>
          <a:xfrm>
            <a:off x="647700" y="4854541"/>
            <a:ext cx="2348442" cy="332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27432" rtlCol="0" anchor="ctr">
            <a:spAutoFit/>
          </a:bodyPr>
          <a:lstStyle/>
          <a:p>
            <a:r>
              <a:rPr lang="en-US" b="1" dirty="0">
                <a:solidFill>
                  <a:srgbClr val="404040"/>
                </a:solidFill>
              </a:rPr>
              <a:t>Process Map</a:t>
            </a:r>
          </a:p>
        </p:txBody>
      </p:sp>
      <p:sp>
        <p:nvSpPr>
          <p:cNvPr id="24" name="Rectangle 23">
            <a:extLst>
              <a:ext uri="{FF2B5EF4-FFF2-40B4-BE49-F238E27FC236}">
                <a16:creationId xmlns:a16="http://schemas.microsoft.com/office/drawing/2014/main" id="{E343B41F-851A-2B41-B076-960CA9E8C8CA}"/>
              </a:ext>
            </a:extLst>
          </p:cNvPr>
          <p:cNvSpPr/>
          <p:nvPr/>
        </p:nvSpPr>
        <p:spPr>
          <a:xfrm>
            <a:off x="6209960" y="1027401"/>
            <a:ext cx="3994683" cy="332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27432" rtlCol="0" anchor="ctr">
            <a:spAutoFit/>
          </a:bodyPr>
          <a:lstStyle/>
          <a:p>
            <a:r>
              <a:rPr lang="en-US" b="1" dirty="0">
                <a:solidFill>
                  <a:srgbClr val="404040"/>
                </a:solidFill>
              </a:rPr>
              <a:t>Brainstorming + Huddle</a:t>
            </a:r>
          </a:p>
        </p:txBody>
      </p:sp>
      <p:grpSp>
        <p:nvGrpSpPr>
          <p:cNvPr id="6" name="Group 5">
            <a:extLst>
              <a:ext uri="{FF2B5EF4-FFF2-40B4-BE49-F238E27FC236}">
                <a16:creationId xmlns:a16="http://schemas.microsoft.com/office/drawing/2014/main" id="{ADCAB930-9A3E-B34D-929C-2E25B066B40E}"/>
              </a:ext>
            </a:extLst>
          </p:cNvPr>
          <p:cNvGrpSpPr/>
          <p:nvPr/>
        </p:nvGrpSpPr>
        <p:grpSpPr>
          <a:xfrm>
            <a:off x="6209960" y="3856707"/>
            <a:ext cx="4452018" cy="2537733"/>
            <a:chOff x="5471412" y="3871806"/>
            <a:chExt cx="4452018" cy="2537733"/>
          </a:xfrm>
        </p:grpSpPr>
        <p:pic>
          <p:nvPicPr>
            <p:cNvPr id="11" name="Picture 3">
              <a:extLst>
                <a:ext uri="{FF2B5EF4-FFF2-40B4-BE49-F238E27FC236}">
                  <a16:creationId xmlns:a16="http://schemas.microsoft.com/office/drawing/2014/main" id="{BD0A010F-DC9D-AF42-8D7F-661D817939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412" y="3871806"/>
              <a:ext cx="4452018" cy="2537733"/>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descr="image003">
              <a:extLst>
                <a:ext uri="{FF2B5EF4-FFF2-40B4-BE49-F238E27FC236}">
                  <a16:creationId xmlns:a16="http://schemas.microsoft.com/office/drawing/2014/main" id="{88BB543D-7E6E-724D-AE3D-3062ABFCAE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0350" y="3913030"/>
              <a:ext cx="789492" cy="43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a:extLst>
              <a:ext uri="{FF2B5EF4-FFF2-40B4-BE49-F238E27FC236}">
                <a16:creationId xmlns:a16="http://schemas.microsoft.com/office/drawing/2014/main" id="{F6F0F655-853E-DB4F-BAFC-30F951C08AB7}"/>
              </a:ext>
            </a:extLst>
          </p:cNvPr>
          <p:cNvSpPr/>
          <p:nvPr/>
        </p:nvSpPr>
        <p:spPr>
          <a:xfrm>
            <a:off x="6209960" y="3529301"/>
            <a:ext cx="4381818" cy="332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27432" rIns="0" bIns="27432" rtlCol="0" anchor="ctr">
            <a:spAutoFit/>
          </a:bodyPr>
          <a:lstStyle/>
          <a:p>
            <a:r>
              <a:rPr lang="en-US" b="1" dirty="0">
                <a:solidFill>
                  <a:srgbClr val="404040"/>
                </a:solidFill>
              </a:rPr>
              <a:t>VSM + </a:t>
            </a:r>
            <a:r>
              <a:rPr lang="en-US" b="1" dirty="0" err="1">
                <a:solidFill>
                  <a:srgbClr val="404040"/>
                </a:solidFill>
              </a:rPr>
              <a:t>Takt</a:t>
            </a:r>
            <a:r>
              <a:rPr lang="en-US" b="1" dirty="0">
                <a:solidFill>
                  <a:srgbClr val="404040"/>
                </a:solidFill>
              </a:rPr>
              <a:t>-Time Bar Chart</a:t>
            </a:r>
          </a:p>
        </p:txBody>
      </p:sp>
    </p:spTree>
    <p:extLst>
      <p:ext uri="{BB962C8B-B14F-4D97-AF65-F5344CB8AC3E}">
        <p14:creationId xmlns:p14="http://schemas.microsoft.com/office/powerpoint/2010/main" val="313094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F38817-6C82-EC4D-95ED-22261D90D638}"/>
              </a:ext>
            </a:extLst>
          </p:cNvPr>
          <p:cNvSpPr>
            <a:spLocks noGrp="1"/>
          </p:cNvSpPr>
          <p:nvPr>
            <p:ph type="title"/>
          </p:nvPr>
        </p:nvSpPr>
        <p:spPr/>
        <p:txBody>
          <a:bodyPr/>
          <a:lstStyle/>
          <a:p>
            <a:r>
              <a:rPr lang="en-US"/>
              <a:t>About our Discussion </a:t>
            </a:r>
          </a:p>
        </p:txBody>
      </p:sp>
      <p:sp>
        <p:nvSpPr>
          <p:cNvPr id="12" name="Content Placeholder 11">
            <a:extLst>
              <a:ext uri="{FF2B5EF4-FFF2-40B4-BE49-F238E27FC236}">
                <a16:creationId xmlns:a16="http://schemas.microsoft.com/office/drawing/2014/main" id="{9220FE74-F6A0-7948-B39E-07FC14DD744A}"/>
              </a:ext>
            </a:extLst>
          </p:cNvPr>
          <p:cNvSpPr>
            <a:spLocks noGrp="1"/>
          </p:cNvSpPr>
          <p:nvPr>
            <p:ph sz="quarter" idx="13"/>
          </p:nvPr>
        </p:nvSpPr>
        <p:spPr>
          <a:xfrm>
            <a:off x="541338" y="1371600"/>
            <a:ext cx="11116627" cy="1256754"/>
          </a:xfrm>
        </p:spPr>
        <p:txBody>
          <a:bodyPr/>
          <a:lstStyle/>
          <a:p>
            <a:pPr marL="7938" indent="0">
              <a:spcAft>
                <a:spcPts val="600"/>
              </a:spcAft>
              <a:buNone/>
            </a:pPr>
            <a:r>
              <a:rPr lang="en-US" b="1"/>
              <a:t>Objectives</a:t>
            </a:r>
          </a:p>
          <a:p>
            <a:pPr marL="344488" indent="-146050">
              <a:spcAft>
                <a:spcPts val="2000"/>
              </a:spcAft>
            </a:pPr>
            <a:r>
              <a:rPr lang="en-US"/>
              <a:t>Get to know each other and create a network of Champions across our region</a:t>
            </a:r>
          </a:p>
          <a:p>
            <a:pPr marL="344488" indent="-146050">
              <a:spcAft>
                <a:spcPts val="2000"/>
              </a:spcAft>
            </a:pPr>
            <a:r>
              <a:rPr lang="en-US"/>
              <a:t>Build a greater understanding of a Champion’s role and responsibilities </a:t>
            </a:r>
          </a:p>
        </p:txBody>
      </p:sp>
      <p:sp>
        <p:nvSpPr>
          <p:cNvPr id="13" name="Footer Placeholder 12">
            <a:extLst>
              <a:ext uri="{FF2B5EF4-FFF2-40B4-BE49-F238E27FC236}">
                <a16:creationId xmlns:a16="http://schemas.microsoft.com/office/drawing/2014/main" id="{96266254-EFA5-C24B-82D8-99966ECEF04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36058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2CDF-DC76-604C-9C2B-95CEC08107A4}"/>
              </a:ext>
            </a:extLst>
          </p:cNvPr>
          <p:cNvSpPr>
            <a:spLocks noGrp="1"/>
          </p:cNvSpPr>
          <p:nvPr>
            <p:ph type="title"/>
          </p:nvPr>
        </p:nvSpPr>
        <p:spPr/>
        <p:txBody>
          <a:bodyPr/>
          <a:lstStyle/>
          <a:p>
            <a:r>
              <a:rPr lang="en-US"/>
              <a:t>Lean Success | </a:t>
            </a:r>
            <a:r>
              <a:rPr lang="en-US" dirty="0"/>
              <a:t>Singapore</a:t>
            </a:r>
            <a:endParaRPr lang="en-US"/>
          </a:p>
        </p:txBody>
      </p:sp>
      <p:sp>
        <p:nvSpPr>
          <p:cNvPr id="3" name="Footer Placeholder 2">
            <a:extLst>
              <a:ext uri="{FF2B5EF4-FFF2-40B4-BE49-F238E27FC236}">
                <a16:creationId xmlns:a16="http://schemas.microsoft.com/office/drawing/2014/main" id="{88A4FEAD-CD71-AC4B-91AE-78D70293BC03}"/>
              </a:ext>
            </a:extLst>
          </p:cNvPr>
          <p:cNvSpPr>
            <a:spLocks noGrp="1"/>
          </p:cNvSpPr>
          <p:nvPr>
            <p:ph type="ftr" sz="quarter" idx="3"/>
          </p:nvPr>
        </p:nvSpPr>
        <p:spPr/>
        <p:txBody>
          <a:bodyPr/>
          <a:lstStyle/>
          <a:p>
            <a:r>
              <a:rPr lang="en-US" dirty="0"/>
              <a:t>Confidential. For Internal Use Only – Do Not Duplicate or Distribute</a:t>
            </a:r>
          </a:p>
        </p:txBody>
      </p:sp>
      <p:graphicFrame>
        <p:nvGraphicFramePr>
          <p:cNvPr id="19" name="Table 18">
            <a:extLst>
              <a:ext uri="{FF2B5EF4-FFF2-40B4-BE49-F238E27FC236}">
                <a16:creationId xmlns:a16="http://schemas.microsoft.com/office/drawing/2014/main" id="{25190F0D-CFF7-9243-8394-DF692B4AC1D8}"/>
              </a:ext>
            </a:extLst>
          </p:cNvPr>
          <p:cNvGraphicFramePr>
            <a:graphicFrameLocks noGrp="1"/>
          </p:cNvGraphicFramePr>
          <p:nvPr>
            <p:extLst>
              <p:ext uri="{D42A27DB-BD31-4B8C-83A1-F6EECF244321}">
                <p14:modId xmlns:p14="http://schemas.microsoft.com/office/powerpoint/2010/main" val="1783487709"/>
              </p:ext>
            </p:extLst>
          </p:nvPr>
        </p:nvGraphicFramePr>
        <p:xfrm>
          <a:off x="631372" y="1033401"/>
          <a:ext cx="10917936" cy="5362680"/>
        </p:xfrm>
        <a:graphic>
          <a:graphicData uri="http://schemas.openxmlformats.org/drawingml/2006/table">
            <a:tbl>
              <a:tblPr firstRow="1" bandRow="1">
                <a:tableStyleId>{21E4AEA4-8DFA-4A89-87EB-49C32662AFE0}</a:tableStyleId>
              </a:tblPr>
              <a:tblGrid>
                <a:gridCol w="5458968">
                  <a:extLst>
                    <a:ext uri="{9D8B030D-6E8A-4147-A177-3AD203B41FA5}">
                      <a16:colId xmlns:a16="http://schemas.microsoft.com/office/drawing/2014/main" val="20000"/>
                    </a:ext>
                  </a:extLst>
                </a:gridCol>
                <a:gridCol w="5458968">
                  <a:extLst>
                    <a:ext uri="{9D8B030D-6E8A-4147-A177-3AD203B41FA5}">
                      <a16:colId xmlns:a16="http://schemas.microsoft.com/office/drawing/2014/main" val="20001"/>
                    </a:ext>
                  </a:extLst>
                </a:gridCol>
              </a:tblGrid>
              <a:tr h="318240">
                <a:tc>
                  <a:txBody>
                    <a:bodyPr/>
                    <a:lstStyle/>
                    <a:p>
                      <a:pPr algn="ctr"/>
                      <a:r>
                        <a:rPr lang="en-US" dirty="0"/>
                        <a:t>Before</a:t>
                      </a:r>
                      <a:r>
                        <a:rPr lang="en-US" baseline="0" dirty="0"/>
                        <a:t> Improvement (Apr 2021)</a:t>
                      </a:r>
                      <a:endParaRPr lang="en-SG" dirty="0"/>
                    </a:p>
                  </a:txBody>
                  <a:tcPr marT="0" marB="27432" anchor="ctr">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rgbClr val="FF0000"/>
                    </a:solidFill>
                  </a:tcPr>
                </a:tc>
                <a:tc>
                  <a:txBody>
                    <a:bodyPr/>
                    <a:lstStyle/>
                    <a:p>
                      <a:pPr algn="ctr"/>
                      <a:r>
                        <a:rPr lang="en-US" dirty="0"/>
                        <a:t>After Improvement (May</a:t>
                      </a:r>
                      <a:r>
                        <a:rPr lang="en-US" baseline="0" dirty="0"/>
                        <a:t> 2021)</a:t>
                      </a:r>
                      <a:endParaRPr lang="en-SG" dirty="0"/>
                    </a:p>
                  </a:txBody>
                  <a:tcPr marT="0" marB="27432" anchor="ctr">
                    <a:lnL w="12700" cap="flat" cmpd="sng" algn="ctr">
                      <a:solidFill>
                        <a:schemeClr val="bg1"/>
                      </a:solidFill>
                      <a:prstDash val="solid"/>
                      <a:round/>
                      <a:headEnd type="none" w="med" len="med"/>
                      <a:tailEnd type="none" w="med" len="med"/>
                    </a:lnL>
                    <a:lnB w="635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114800">
                <a:tc>
                  <a:txBody>
                    <a:bodyPr/>
                    <a:lstStyle/>
                    <a:p>
                      <a:endParaRPr lang="en-SG"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SG"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914400">
                <a:tc>
                  <a:txBody>
                    <a:bodyPr/>
                    <a:lstStyle/>
                    <a:p>
                      <a:pPr marL="171450" indent="-171450">
                        <a:spcAft>
                          <a:spcPts val="600"/>
                        </a:spcAft>
                        <a:buFont typeface="Arial" panose="020B0604020202020204" pitchFamily="34" charset="0"/>
                        <a:buChar char="•"/>
                        <a:tabLst/>
                      </a:pPr>
                      <a:r>
                        <a:rPr lang="en-SG" sz="1500" dirty="0">
                          <a:solidFill>
                            <a:srgbClr val="404040"/>
                          </a:solidFill>
                        </a:rPr>
                        <a:t>Long</a:t>
                      </a:r>
                      <a:r>
                        <a:rPr lang="en-SG" sz="1500" baseline="0" dirty="0">
                          <a:solidFill>
                            <a:srgbClr val="404040"/>
                          </a:solidFill>
                        </a:rPr>
                        <a:t> travelling distance between workstations</a:t>
                      </a:r>
                    </a:p>
                    <a:p>
                      <a:pPr marL="171450" indent="-171450">
                        <a:spcAft>
                          <a:spcPts val="600"/>
                        </a:spcAft>
                        <a:buFont typeface="Arial" panose="020B0604020202020204" pitchFamily="34" charset="0"/>
                        <a:buChar char="•"/>
                        <a:tabLst/>
                      </a:pPr>
                      <a:r>
                        <a:rPr lang="en-SG" sz="1500" baseline="0" dirty="0">
                          <a:solidFill>
                            <a:srgbClr val="404040"/>
                          </a:solidFill>
                        </a:rPr>
                        <a:t>Causing body fatigue and joint strain to Vault controller</a:t>
                      </a:r>
                    </a:p>
                    <a:p>
                      <a:pPr marL="171450" indent="-171450">
                        <a:spcAft>
                          <a:spcPts val="600"/>
                        </a:spcAft>
                        <a:buFont typeface="Arial" panose="020B0604020202020204" pitchFamily="34" charset="0"/>
                        <a:buChar char="•"/>
                        <a:tabLst/>
                      </a:pPr>
                      <a:r>
                        <a:rPr lang="en-SG" sz="1500" baseline="0" dirty="0">
                          <a:solidFill>
                            <a:srgbClr val="404040"/>
                          </a:solidFill>
                        </a:rPr>
                        <a:t>Congested workspace</a:t>
                      </a:r>
                      <a:endParaRPr lang="en-SG" sz="1500" dirty="0">
                        <a:solidFill>
                          <a:srgbClr val="404040"/>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171450" indent="-171450" algn="l" defTabSz="914400" rtl="0" eaLnBrk="1" latinLnBrk="0" hangingPunct="1">
                        <a:spcAft>
                          <a:spcPts val="600"/>
                        </a:spcAft>
                        <a:buFont typeface="Arial" panose="020B0604020202020204" pitchFamily="34" charset="0"/>
                        <a:buChar char="•"/>
                        <a:tabLst/>
                      </a:pPr>
                      <a:r>
                        <a:rPr lang="en-SG" sz="1500" kern="1200" dirty="0">
                          <a:solidFill>
                            <a:srgbClr val="404040"/>
                          </a:solidFill>
                          <a:latin typeface="+mn-lt"/>
                          <a:ea typeface="+mn-ea"/>
                          <a:cs typeface="+mn-cs"/>
                        </a:rPr>
                        <a:t>Relocate workstations to minimize travelling distance</a:t>
                      </a:r>
                    </a:p>
                    <a:p>
                      <a:pPr marL="171450" indent="-171450" algn="l" defTabSz="914400" rtl="0" eaLnBrk="1" latinLnBrk="0" hangingPunct="1">
                        <a:spcAft>
                          <a:spcPts val="600"/>
                        </a:spcAft>
                        <a:buFont typeface="Arial" panose="020B0604020202020204" pitchFamily="34" charset="0"/>
                        <a:buChar char="•"/>
                        <a:tabLst/>
                      </a:pPr>
                      <a:r>
                        <a:rPr lang="en-SG" sz="1500" kern="1200" dirty="0">
                          <a:solidFill>
                            <a:srgbClr val="404040"/>
                          </a:solidFill>
                          <a:latin typeface="+mn-lt"/>
                          <a:ea typeface="+mn-ea"/>
                          <a:cs typeface="+mn-cs"/>
                        </a:rPr>
                        <a:t>Working ergonomic improved</a:t>
                      </a:r>
                    </a:p>
                    <a:p>
                      <a:pPr marL="171450" indent="-171450" algn="l" defTabSz="914400" rtl="0" eaLnBrk="1" latinLnBrk="0" hangingPunct="1">
                        <a:spcAft>
                          <a:spcPts val="600"/>
                        </a:spcAft>
                        <a:buFont typeface="Arial" panose="020B0604020202020204" pitchFamily="34" charset="0"/>
                        <a:buChar char="•"/>
                        <a:tabLst/>
                      </a:pPr>
                      <a:r>
                        <a:rPr lang="en-SG" sz="1500" kern="1200" dirty="0">
                          <a:solidFill>
                            <a:srgbClr val="404040"/>
                          </a:solidFill>
                          <a:latin typeface="+mn-lt"/>
                          <a:ea typeface="+mn-ea"/>
                          <a:cs typeface="+mn-cs"/>
                        </a:rPr>
                        <a:t>Workspace segregation for </a:t>
                      </a:r>
                      <a:r>
                        <a:rPr lang="en-SG" sz="1500" kern="1200" dirty="0" err="1">
                          <a:solidFill>
                            <a:srgbClr val="404040"/>
                          </a:solidFill>
                          <a:latin typeface="+mn-lt"/>
                          <a:ea typeface="+mn-ea"/>
                          <a:cs typeface="+mn-cs"/>
                        </a:rPr>
                        <a:t>Pickpack</a:t>
                      </a:r>
                      <a:r>
                        <a:rPr lang="en-SG" sz="1500" kern="1200" dirty="0">
                          <a:solidFill>
                            <a:srgbClr val="404040"/>
                          </a:solidFill>
                          <a:latin typeface="+mn-lt"/>
                          <a:ea typeface="+mn-ea"/>
                          <a:cs typeface="+mn-cs"/>
                        </a:rPr>
                        <a:t> and Gold shipment</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F3973DB7-FC69-064D-9D06-95579DCB8B25}"/>
              </a:ext>
            </a:extLst>
          </p:cNvPr>
          <p:cNvGrpSpPr/>
          <p:nvPr/>
        </p:nvGrpSpPr>
        <p:grpSpPr>
          <a:xfrm>
            <a:off x="6736964" y="1683374"/>
            <a:ext cx="4251783" cy="3326397"/>
            <a:chOff x="6736964" y="1683374"/>
            <a:chExt cx="4251783" cy="3326397"/>
          </a:xfrm>
        </p:grpSpPr>
        <p:pic>
          <p:nvPicPr>
            <p:cNvPr id="20" name="Picture 19">
              <a:extLst>
                <a:ext uri="{FF2B5EF4-FFF2-40B4-BE49-F238E27FC236}">
                  <a16:creationId xmlns:a16="http://schemas.microsoft.com/office/drawing/2014/main" id="{CFA739DD-6A78-194D-9FD1-4A8493B6CE36}"/>
                </a:ext>
              </a:extLst>
            </p:cNvPr>
            <p:cNvPicPr>
              <a:picLocks noChangeAspect="1"/>
            </p:cNvPicPr>
            <p:nvPr/>
          </p:nvPicPr>
          <p:blipFill>
            <a:blip r:embed="rId3"/>
            <a:stretch>
              <a:fillRect/>
            </a:stretch>
          </p:blipFill>
          <p:spPr>
            <a:xfrm>
              <a:off x="6736964" y="1683374"/>
              <a:ext cx="4251783" cy="3326397"/>
            </a:xfrm>
            <a:prstGeom prst="rect">
              <a:avLst/>
            </a:prstGeom>
          </p:spPr>
        </p:pic>
        <p:sp>
          <p:nvSpPr>
            <p:cNvPr id="27" name="TextBox 26">
              <a:extLst>
                <a:ext uri="{FF2B5EF4-FFF2-40B4-BE49-F238E27FC236}">
                  <a16:creationId xmlns:a16="http://schemas.microsoft.com/office/drawing/2014/main" id="{B82B7C8E-BFFD-5547-A93F-681A9899A88B}"/>
                </a:ext>
              </a:extLst>
            </p:cNvPr>
            <p:cNvSpPr txBox="1"/>
            <p:nvPr/>
          </p:nvSpPr>
          <p:spPr>
            <a:xfrm>
              <a:off x="8425097" y="1895552"/>
              <a:ext cx="809863" cy="270843"/>
            </a:xfrm>
            <a:prstGeom prst="rect">
              <a:avLst/>
            </a:prstGeom>
            <a:solidFill>
              <a:schemeClr val="bg1"/>
            </a:solidFill>
            <a:ln w="6350">
              <a:solidFill>
                <a:schemeClr val="bg1">
                  <a:lumMod val="65000"/>
                </a:schemeClr>
              </a:solidFill>
            </a:ln>
          </p:spPr>
          <p:txBody>
            <a:bodyPr wrap="square" lIns="0" tIns="27432" rIns="0" bIns="27432" rtlCol="0">
              <a:spAutoFit/>
            </a:bodyPr>
            <a:lstStyle/>
            <a:p>
              <a:pPr algn="ctr">
                <a:spcBef>
                  <a:spcPts val="0"/>
                </a:spcBef>
                <a:spcAft>
                  <a:spcPts val="1200"/>
                </a:spcAft>
              </a:pPr>
              <a:r>
                <a:rPr lang="en-US" sz="1400" b="1" dirty="0">
                  <a:solidFill>
                    <a:srgbClr val="404040"/>
                  </a:solidFill>
                </a:rPr>
                <a:t>Stacker</a:t>
              </a:r>
            </a:p>
          </p:txBody>
        </p:sp>
        <p:sp>
          <p:nvSpPr>
            <p:cNvPr id="28" name="TextBox 27">
              <a:extLst>
                <a:ext uri="{FF2B5EF4-FFF2-40B4-BE49-F238E27FC236}">
                  <a16:creationId xmlns:a16="http://schemas.microsoft.com/office/drawing/2014/main" id="{598081B2-2518-6148-8149-4C90747B88B7}"/>
                </a:ext>
              </a:extLst>
            </p:cNvPr>
            <p:cNvSpPr txBox="1"/>
            <p:nvPr/>
          </p:nvSpPr>
          <p:spPr>
            <a:xfrm>
              <a:off x="9234960" y="3312153"/>
              <a:ext cx="1472129" cy="289310"/>
            </a:xfrm>
            <a:prstGeom prst="rect">
              <a:avLst/>
            </a:prstGeom>
            <a:solidFill>
              <a:schemeClr val="bg1"/>
            </a:solidFill>
            <a:ln w="6350">
              <a:solidFill>
                <a:schemeClr val="bg1">
                  <a:lumMod val="65000"/>
                </a:schemeClr>
              </a:solidFill>
            </a:ln>
          </p:spPr>
          <p:txBody>
            <a:bodyPr wrap="square" lIns="0" tIns="27432" rIns="0" bIns="45720" rtlCol="0">
              <a:spAutoFit/>
            </a:bodyPr>
            <a:lstStyle/>
            <a:p>
              <a:pPr algn="ctr">
                <a:spcBef>
                  <a:spcPts val="0"/>
                </a:spcBef>
                <a:spcAft>
                  <a:spcPts val="1200"/>
                </a:spcAft>
              </a:pPr>
              <a:r>
                <a:rPr lang="en-US" sz="1400" b="1" dirty="0">
                  <a:solidFill>
                    <a:srgbClr val="404040"/>
                  </a:solidFill>
                </a:rPr>
                <a:t>Strapping m/c</a:t>
              </a:r>
            </a:p>
          </p:txBody>
        </p:sp>
        <p:sp>
          <p:nvSpPr>
            <p:cNvPr id="29" name="TextBox 28">
              <a:extLst>
                <a:ext uri="{FF2B5EF4-FFF2-40B4-BE49-F238E27FC236}">
                  <a16:creationId xmlns:a16="http://schemas.microsoft.com/office/drawing/2014/main" id="{F37FA1C2-D147-C34D-8F3A-DB75FDBE8EC3}"/>
                </a:ext>
              </a:extLst>
            </p:cNvPr>
            <p:cNvSpPr txBox="1"/>
            <p:nvPr/>
          </p:nvSpPr>
          <p:spPr>
            <a:xfrm>
              <a:off x="6995370" y="2633590"/>
              <a:ext cx="1230971" cy="486287"/>
            </a:xfrm>
            <a:prstGeom prst="rect">
              <a:avLst/>
            </a:prstGeom>
            <a:solidFill>
              <a:schemeClr val="bg1"/>
            </a:solidFill>
            <a:ln w="6350">
              <a:solidFill>
                <a:schemeClr val="bg1">
                  <a:lumMod val="65000"/>
                </a:schemeClr>
              </a:solidFill>
            </a:ln>
          </p:spPr>
          <p:txBody>
            <a:bodyPr wrap="square" lIns="0" tIns="27432" rIns="0" bIns="27432" rtlCol="0">
              <a:spAutoFit/>
            </a:bodyPr>
            <a:lstStyle/>
            <a:p>
              <a:pPr algn="ctr">
                <a:spcBef>
                  <a:spcPts val="0"/>
                </a:spcBef>
                <a:spcAft>
                  <a:spcPts val="1200"/>
                </a:spcAft>
              </a:pPr>
              <a:r>
                <a:rPr lang="en-US" sz="1400" b="1" dirty="0">
                  <a:solidFill>
                    <a:srgbClr val="404040"/>
                  </a:solidFill>
                </a:rPr>
                <a:t>Processing</a:t>
              </a:r>
              <a:br>
                <a:rPr lang="en-US" sz="1400" b="1" dirty="0">
                  <a:solidFill>
                    <a:srgbClr val="404040"/>
                  </a:solidFill>
                </a:rPr>
              </a:br>
              <a:r>
                <a:rPr lang="en-US" sz="1400" b="1" dirty="0">
                  <a:solidFill>
                    <a:srgbClr val="404040"/>
                  </a:solidFill>
                </a:rPr>
                <a:t>Table</a:t>
              </a:r>
            </a:p>
          </p:txBody>
        </p:sp>
      </p:grpSp>
      <p:grpSp>
        <p:nvGrpSpPr>
          <p:cNvPr id="4" name="Group 3">
            <a:extLst>
              <a:ext uri="{FF2B5EF4-FFF2-40B4-BE49-F238E27FC236}">
                <a16:creationId xmlns:a16="http://schemas.microsoft.com/office/drawing/2014/main" id="{CD69B023-9D8F-3F47-8466-E69F7F1CD6BC}"/>
              </a:ext>
            </a:extLst>
          </p:cNvPr>
          <p:cNvGrpSpPr/>
          <p:nvPr/>
        </p:nvGrpSpPr>
        <p:grpSpPr>
          <a:xfrm>
            <a:off x="1939972" y="1469661"/>
            <a:ext cx="2745239" cy="3924667"/>
            <a:chOff x="1939973" y="1469662"/>
            <a:chExt cx="2520000" cy="3602659"/>
          </a:xfrm>
        </p:grpSpPr>
        <p:pic>
          <p:nvPicPr>
            <p:cNvPr id="30" name="Picture 4">
              <a:extLst>
                <a:ext uri="{FF2B5EF4-FFF2-40B4-BE49-F238E27FC236}">
                  <a16:creationId xmlns:a16="http://schemas.microsoft.com/office/drawing/2014/main" id="{FA50BAA1-9F07-E54F-BD35-96884EF7FB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181"/>
            <a:stretch/>
          </p:blipFill>
          <p:spPr bwMode="auto">
            <a:xfrm>
              <a:off x="1939973" y="1469662"/>
              <a:ext cx="2520000" cy="179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a:extLst>
                <a:ext uri="{FF2B5EF4-FFF2-40B4-BE49-F238E27FC236}">
                  <a16:creationId xmlns:a16="http://schemas.microsoft.com/office/drawing/2014/main" id="{8CFF1C26-A59D-E34C-8D88-7DD9607244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288"/>
            <a:stretch/>
          </p:blipFill>
          <p:spPr bwMode="auto">
            <a:xfrm>
              <a:off x="1939973" y="3279386"/>
              <a:ext cx="2520000" cy="17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96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B17E34-2083-0D41-BBC0-DDAD77076EA6}"/>
              </a:ext>
            </a:extLst>
          </p:cNvPr>
          <p:cNvSpPr>
            <a:spLocks noGrp="1"/>
          </p:cNvSpPr>
          <p:nvPr>
            <p:ph type="ftr" sz="quarter" idx="3"/>
          </p:nvPr>
        </p:nvSpPr>
        <p:spPr/>
        <p:txBody>
          <a:bodyPr/>
          <a:lstStyle/>
          <a:p>
            <a:r>
              <a:rPr lang="en-US" dirty="0"/>
              <a:t>Confidential. For Internal Use Only – Do Not Duplicate or Distribute</a:t>
            </a:r>
          </a:p>
        </p:txBody>
      </p:sp>
      <p:sp>
        <p:nvSpPr>
          <p:cNvPr id="3" name="Rectangle 2">
            <a:extLst>
              <a:ext uri="{FF2B5EF4-FFF2-40B4-BE49-F238E27FC236}">
                <a16:creationId xmlns:a16="http://schemas.microsoft.com/office/drawing/2014/main" id="{3C0BF472-E379-3D44-95BB-F71A92A9C557}"/>
              </a:ext>
            </a:extLst>
          </p:cNvPr>
          <p:cNvSpPr/>
          <p:nvPr/>
        </p:nvSpPr>
        <p:spPr>
          <a:xfrm>
            <a:off x="5484548" y="3105834"/>
            <a:ext cx="1210589" cy="646331"/>
          </a:xfrm>
          <a:prstGeom prst="rect">
            <a:avLst/>
          </a:prstGeom>
        </p:spPr>
        <p:txBody>
          <a:bodyPr wrap="none">
            <a:spAutoFit/>
          </a:bodyPr>
          <a:lstStyle/>
          <a:p>
            <a:pPr algn="ctr"/>
            <a:r>
              <a:rPr lang="en-US" sz="3600" b="1" dirty="0"/>
              <a:t>Q&amp;A</a:t>
            </a:r>
            <a:endParaRPr lang="en-US" sz="3600" b="1"/>
          </a:p>
        </p:txBody>
      </p:sp>
    </p:spTree>
    <p:extLst>
      <p:ext uri="{BB962C8B-B14F-4D97-AF65-F5344CB8AC3E}">
        <p14:creationId xmlns:p14="http://schemas.microsoft.com/office/powerpoint/2010/main" val="8331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F38817-6C82-EC4D-95ED-22261D90D638}"/>
              </a:ext>
            </a:extLst>
          </p:cNvPr>
          <p:cNvSpPr>
            <a:spLocks noGrp="1"/>
          </p:cNvSpPr>
          <p:nvPr>
            <p:ph type="title"/>
          </p:nvPr>
        </p:nvSpPr>
        <p:spPr/>
        <p:txBody>
          <a:bodyPr/>
          <a:lstStyle/>
          <a:p>
            <a:r>
              <a:rPr lang="en-US"/>
              <a:t>5 Questions to Get to Know Each Other</a:t>
            </a:r>
          </a:p>
        </p:txBody>
      </p:sp>
      <p:sp>
        <p:nvSpPr>
          <p:cNvPr id="12" name="Content Placeholder 11">
            <a:extLst>
              <a:ext uri="{FF2B5EF4-FFF2-40B4-BE49-F238E27FC236}">
                <a16:creationId xmlns:a16="http://schemas.microsoft.com/office/drawing/2014/main" id="{9220FE74-F6A0-7948-B39E-07FC14DD744A}"/>
              </a:ext>
            </a:extLst>
          </p:cNvPr>
          <p:cNvSpPr>
            <a:spLocks noGrp="1"/>
          </p:cNvSpPr>
          <p:nvPr>
            <p:ph sz="quarter" idx="13"/>
          </p:nvPr>
        </p:nvSpPr>
        <p:spPr>
          <a:xfrm>
            <a:off x="541338" y="1371600"/>
            <a:ext cx="11116627" cy="2503249"/>
          </a:xfrm>
        </p:spPr>
        <p:txBody>
          <a:bodyPr/>
          <a:lstStyle/>
          <a:p>
            <a:pPr marL="285750" indent="-276225">
              <a:spcAft>
                <a:spcPts val="2000"/>
              </a:spcAft>
              <a:buFont typeface="+mj-lt"/>
              <a:buAutoNum type="arabicPeriod"/>
            </a:pPr>
            <a:r>
              <a:rPr lang="en-US"/>
              <a:t>What is your name?</a:t>
            </a:r>
          </a:p>
          <a:p>
            <a:pPr marL="285750" indent="-276225">
              <a:spcAft>
                <a:spcPts val="2000"/>
              </a:spcAft>
              <a:buFont typeface="+mj-lt"/>
              <a:buAutoNum type="arabicPeriod"/>
            </a:pPr>
            <a:r>
              <a:rPr lang="en-US"/>
              <a:t>What country do you work in?</a:t>
            </a:r>
          </a:p>
          <a:p>
            <a:pPr marL="285750" indent="-276225">
              <a:spcAft>
                <a:spcPts val="2000"/>
              </a:spcAft>
              <a:buFont typeface="+mj-lt"/>
              <a:buAutoNum type="arabicPeriod"/>
            </a:pPr>
            <a:r>
              <a:rPr lang="en-US"/>
              <a:t>How long have you worked at Brink’s or G4S?</a:t>
            </a:r>
          </a:p>
          <a:p>
            <a:pPr marL="285750" indent="-276225">
              <a:spcAft>
                <a:spcPts val="2000"/>
              </a:spcAft>
              <a:buFont typeface="+mj-lt"/>
              <a:buAutoNum type="arabicPeriod"/>
            </a:pPr>
            <a:r>
              <a:rPr lang="en-US"/>
              <a:t>Why are you excited about Lean?</a:t>
            </a:r>
          </a:p>
          <a:p>
            <a:pPr marL="285750" indent="-276225">
              <a:spcAft>
                <a:spcPts val="2000"/>
              </a:spcAft>
              <a:buFont typeface="+mj-lt"/>
              <a:buAutoNum type="arabicPeriod"/>
            </a:pPr>
            <a:r>
              <a:rPr lang="en-US"/>
              <a:t>What do you enjoy doing when you aren’t working?</a:t>
            </a:r>
          </a:p>
        </p:txBody>
      </p:sp>
      <p:sp>
        <p:nvSpPr>
          <p:cNvPr id="13" name="Footer Placeholder 12">
            <a:extLst>
              <a:ext uri="{FF2B5EF4-FFF2-40B4-BE49-F238E27FC236}">
                <a16:creationId xmlns:a16="http://schemas.microsoft.com/office/drawing/2014/main" id="{96266254-EFA5-C24B-82D8-99966ECEF04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3866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0107-FF3D-D34D-B1E8-7699D0163918}"/>
              </a:ext>
            </a:extLst>
          </p:cNvPr>
          <p:cNvSpPr>
            <a:spLocks noGrp="1"/>
          </p:cNvSpPr>
          <p:nvPr>
            <p:ph type="title"/>
          </p:nvPr>
        </p:nvSpPr>
        <p:spPr/>
        <p:txBody>
          <a:bodyPr/>
          <a:lstStyle/>
          <a:p>
            <a:r>
              <a:rPr lang="en-US"/>
              <a:t>About Lean – Overview </a:t>
            </a:r>
          </a:p>
        </p:txBody>
      </p:sp>
      <p:sp>
        <p:nvSpPr>
          <p:cNvPr id="3" name="Content Placeholder 2">
            <a:extLst>
              <a:ext uri="{FF2B5EF4-FFF2-40B4-BE49-F238E27FC236}">
                <a16:creationId xmlns:a16="http://schemas.microsoft.com/office/drawing/2014/main" id="{408417D5-1C1F-714B-87B6-3243A43332FF}"/>
              </a:ext>
            </a:extLst>
          </p:cNvPr>
          <p:cNvSpPr>
            <a:spLocks noGrp="1"/>
          </p:cNvSpPr>
          <p:nvPr>
            <p:ph sz="quarter" idx="13"/>
          </p:nvPr>
        </p:nvSpPr>
        <p:spPr>
          <a:xfrm>
            <a:off x="541339" y="1371600"/>
            <a:ext cx="6566274" cy="2646878"/>
          </a:xfrm>
        </p:spPr>
        <p:txBody>
          <a:bodyPr wrap="square">
            <a:spAutoFit/>
          </a:bodyPr>
          <a:lstStyle/>
          <a:p>
            <a:r>
              <a:rPr lang="en-US" b="1"/>
              <a:t>Lean is a management methodology we use to evaluate and improve processes and performance.</a:t>
            </a:r>
          </a:p>
          <a:p>
            <a:pPr lvl="1"/>
            <a:r>
              <a:rPr lang="en-US"/>
              <a:t>The Lean mindset, tools and practices help us continuously improve work processes, purposes and people. </a:t>
            </a:r>
          </a:p>
          <a:p>
            <a:pPr lvl="1">
              <a:spcAft>
                <a:spcPts val="3000"/>
              </a:spcAft>
            </a:pPr>
            <a:r>
              <a:rPr lang="en-US"/>
              <a:t>Lean helps us maximize value and create capacity. </a:t>
            </a:r>
          </a:p>
          <a:p>
            <a:r>
              <a:rPr lang="en-US" b="1"/>
              <a:t>We are globalizing our Lean practices to accelerate our strategy and capture the value of growth initiatives.</a:t>
            </a:r>
          </a:p>
        </p:txBody>
      </p:sp>
      <p:sp>
        <p:nvSpPr>
          <p:cNvPr id="4" name="Footer Placeholder 3">
            <a:extLst>
              <a:ext uri="{FF2B5EF4-FFF2-40B4-BE49-F238E27FC236}">
                <a16:creationId xmlns:a16="http://schemas.microsoft.com/office/drawing/2014/main" id="{C5DBE91B-2AAE-9742-88B5-E663477093B0}"/>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F489F7C9-B783-D948-BE15-30856E9228B3}"/>
              </a:ext>
            </a:extLst>
          </p:cNvPr>
          <p:cNvSpPr txBox="1"/>
          <p:nvPr/>
        </p:nvSpPr>
        <p:spPr>
          <a:xfrm>
            <a:off x="647701" y="5585317"/>
            <a:ext cx="10896600" cy="664797"/>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Lean is well established in our Latin American operations, </a:t>
            </a:r>
            <a:br>
              <a:rPr lang="en-US" b="1" dirty="0">
                <a:solidFill>
                  <a:srgbClr val="404040"/>
                </a:solidFill>
                <a:ea typeface="Helvetica Regular" charset="0"/>
                <a:cs typeface="Helvetica Regular" charset="0"/>
              </a:rPr>
            </a:br>
            <a:r>
              <a:rPr lang="en-US" b="1" dirty="0">
                <a:solidFill>
                  <a:srgbClr val="404040"/>
                </a:solidFill>
                <a:ea typeface="Helvetica Regular" charset="0"/>
                <a:cs typeface="Helvetica Regular" charset="0"/>
              </a:rPr>
              <a:t>and we are now globalizing and expanding it to other regions. </a:t>
            </a:r>
          </a:p>
        </p:txBody>
      </p:sp>
      <p:grpSp>
        <p:nvGrpSpPr>
          <p:cNvPr id="6" name="Group 5">
            <a:extLst>
              <a:ext uri="{FF2B5EF4-FFF2-40B4-BE49-F238E27FC236}">
                <a16:creationId xmlns:a16="http://schemas.microsoft.com/office/drawing/2014/main" id="{61F2337E-B03A-7348-8B9A-02953D1C3A9B}"/>
              </a:ext>
            </a:extLst>
          </p:cNvPr>
          <p:cNvGrpSpPr/>
          <p:nvPr/>
        </p:nvGrpSpPr>
        <p:grpSpPr>
          <a:xfrm>
            <a:off x="7824796" y="1181148"/>
            <a:ext cx="3719505" cy="3838939"/>
            <a:chOff x="4030214" y="630799"/>
            <a:chExt cx="3719505" cy="3838939"/>
          </a:xfrm>
        </p:grpSpPr>
        <p:pic>
          <p:nvPicPr>
            <p:cNvPr id="7" name="Picture 6">
              <a:extLst>
                <a:ext uri="{FF2B5EF4-FFF2-40B4-BE49-F238E27FC236}">
                  <a16:creationId xmlns:a16="http://schemas.microsoft.com/office/drawing/2014/main" id="{3648BBE7-28DA-694D-8419-D8D196080E5B}"/>
                </a:ext>
              </a:extLst>
            </p:cNvPr>
            <p:cNvPicPr>
              <a:picLocks noChangeAspect="1"/>
            </p:cNvPicPr>
            <p:nvPr/>
          </p:nvPicPr>
          <p:blipFill>
            <a:blip r:embed="rId3"/>
            <a:stretch>
              <a:fillRect/>
            </a:stretch>
          </p:blipFill>
          <p:spPr>
            <a:xfrm>
              <a:off x="4030214" y="630799"/>
              <a:ext cx="3719505" cy="3838939"/>
            </a:xfrm>
            <a:prstGeom prst="rect">
              <a:avLst/>
            </a:prstGeom>
          </p:spPr>
        </p:pic>
        <p:sp>
          <p:nvSpPr>
            <p:cNvPr id="8" name="TextBox 7">
              <a:extLst>
                <a:ext uri="{FF2B5EF4-FFF2-40B4-BE49-F238E27FC236}">
                  <a16:creationId xmlns:a16="http://schemas.microsoft.com/office/drawing/2014/main" id="{975790FA-B439-534B-B726-19F95A7A0BC2}"/>
                </a:ext>
              </a:extLst>
            </p:cNvPr>
            <p:cNvSpPr txBox="1"/>
            <p:nvPr/>
          </p:nvSpPr>
          <p:spPr>
            <a:xfrm>
              <a:off x="6131604" y="1552667"/>
              <a:ext cx="1195805" cy="954107"/>
            </a:xfrm>
            <a:prstGeom prst="rect">
              <a:avLst/>
            </a:prstGeom>
            <a:noFill/>
          </p:spPr>
          <p:txBody>
            <a:bodyPr wrap="square" rtlCol="0">
              <a:spAutoFit/>
            </a:bodyPr>
            <a:lstStyle/>
            <a:p>
              <a:pPr algn="ctr">
                <a:defRPr/>
              </a:pPr>
              <a:r>
                <a:rPr lang="en-US" sz="1100" dirty="0">
                  <a:solidFill>
                    <a:srgbClr val="FFFFFF"/>
                  </a:solidFill>
                  <a:latin typeface="Arial" panose="020B0604020202020204" pitchFamily="34" charset="0"/>
                  <a:ea typeface="Helvetica" charset="0"/>
                  <a:cs typeface="Arial" panose="020B0604020202020204" pitchFamily="34" charset="0"/>
                </a:rPr>
                <a:t> </a:t>
              </a:r>
              <a:r>
                <a:rPr lang="en-US" sz="1400" dirty="0">
                  <a:solidFill>
                    <a:srgbClr val="FFFFFF"/>
                  </a:solidFill>
                  <a:latin typeface="Arial" panose="020B0604020202020204" pitchFamily="34" charset="0"/>
                  <a:cs typeface="Arial" panose="020B0604020202020204" pitchFamily="34" charset="0"/>
                </a:rPr>
                <a:t>Accelerate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Profitable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Growth</a:t>
              </a:r>
            </a:p>
            <a:p>
              <a:pPr algn="ctr">
                <a:defRPr/>
              </a:pPr>
              <a:r>
                <a:rPr lang="en-US" sz="1400" dirty="0">
                  <a:solidFill>
                    <a:srgbClr val="FFFFFF"/>
                  </a:solidFill>
                  <a:latin typeface="Arial" panose="020B0604020202020204" pitchFamily="34" charset="0"/>
                  <a:cs typeface="Arial" panose="020B0604020202020204" pitchFamily="34" charset="0"/>
                </a:rPr>
                <a:t> (APG)</a:t>
              </a:r>
            </a:p>
          </p:txBody>
        </p:sp>
        <p:sp>
          <p:nvSpPr>
            <p:cNvPr id="9" name="TextBox 8">
              <a:extLst>
                <a:ext uri="{FF2B5EF4-FFF2-40B4-BE49-F238E27FC236}">
                  <a16:creationId xmlns:a16="http://schemas.microsoft.com/office/drawing/2014/main" id="{590BE87E-BF31-D74B-99E4-29BFA2624FE3}"/>
                </a:ext>
              </a:extLst>
            </p:cNvPr>
            <p:cNvSpPr txBox="1"/>
            <p:nvPr/>
          </p:nvSpPr>
          <p:spPr>
            <a:xfrm>
              <a:off x="5051231" y="3185720"/>
              <a:ext cx="1723666" cy="954107"/>
            </a:xfrm>
            <a:prstGeom prst="rect">
              <a:avLst/>
            </a:prstGeom>
            <a:noFill/>
          </p:spPr>
          <p:txBody>
            <a:bodyPr wrap="square" rtlCol="0">
              <a:spAutoFit/>
            </a:bodyPr>
            <a:lstStyle/>
            <a:p>
              <a:pPr algn="ctr">
                <a:defRPr/>
              </a:pPr>
              <a:r>
                <a:rPr lang="en-US" sz="1400" dirty="0">
                  <a:solidFill>
                    <a:srgbClr val="3F403F"/>
                  </a:solidFill>
                  <a:latin typeface="Arial" panose="020B0604020202020204" pitchFamily="34" charset="0"/>
                  <a:cs typeface="Arial" panose="020B0604020202020204" pitchFamily="34" charset="0"/>
                </a:rPr>
                <a:t>Deliver </a:t>
              </a:r>
              <a:br>
                <a:rPr lang="en-US" sz="1400" dirty="0">
                  <a:solidFill>
                    <a:srgbClr val="3F403F"/>
                  </a:solidFill>
                  <a:latin typeface="Arial" panose="020B0604020202020204" pitchFamily="34" charset="0"/>
                  <a:cs typeface="Arial" panose="020B0604020202020204" pitchFamily="34" charset="0"/>
                </a:rPr>
              </a:br>
              <a:r>
                <a:rPr lang="en-US" sz="1400" dirty="0">
                  <a:solidFill>
                    <a:srgbClr val="3F403F"/>
                  </a:solidFill>
                  <a:latin typeface="Arial" panose="020B0604020202020204" pitchFamily="34" charset="0"/>
                  <a:cs typeface="Arial" panose="020B0604020202020204" pitchFamily="34" charset="0"/>
                </a:rPr>
                <a:t>Operational Excellence </a:t>
              </a:r>
              <a:br>
                <a:rPr lang="en-US" sz="1400" dirty="0">
                  <a:solidFill>
                    <a:srgbClr val="3F403F"/>
                  </a:solidFill>
                  <a:latin typeface="Arial" panose="020B0604020202020204" pitchFamily="34" charset="0"/>
                  <a:cs typeface="Arial" panose="020B0604020202020204" pitchFamily="34" charset="0"/>
                </a:rPr>
              </a:br>
              <a:r>
                <a:rPr lang="en-US" sz="1400" dirty="0">
                  <a:solidFill>
                    <a:srgbClr val="3F403F"/>
                  </a:solidFill>
                  <a:latin typeface="Arial" panose="020B0604020202020204" pitchFamily="34" charset="0"/>
                  <a:cs typeface="Arial" panose="020B0604020202020204" pitchFamily="34" charset="0"/>
                </a:rPr>
                <a:t>(DOE)</a:t>
              </a:r>
            </a:p>
          </p:txBody>
        </p:sp>
        <p:sp>
          <p:nvSpPr>
            <p:cNvPr id="10" name="TextBox 9">
              <a:extLst>
                <a:ext uri="{FF2B5EF4-FFF2-40B4-BE49-F238E27FC236}">
                  <a16:creationId xmlns:a16="http://schemas.microsoft.com/office/drawing/2014/main" id="{E4E56E0B-8053-E747-B296-D43BB4F013D4}"/>
                </a:ext>
              </a:extLst>
            </p:cNvPr>
            <p:cNvSpPr txBox="1"/>
            <p:nvPr/>
          </p:nvSpPr>
          <p:spPr>
            <a:xfrm>
              <a:off x="4287853" y="1552667"/>
              <a:ext cx="1412876" cy="954107"/>
            </a:xfrm>
            <a:prstGeom prst="rect">
              <a:avLst/>
            </a:prstGeom>
            <a:noFill/>
          </p:spPr>
          <p:txBody>
            <a:bodyPr wrap="square" rtlCol="0">
              <a:spAutoFit/>
            </a:bodyPr>
            <a:lstStyle/>
            <a:p>
              <a:pPr algn="ctr">
                <a:defRPr/>
              </a:pPr>
              <a:r>
                <a:rPr lang="en-US" sz="1400" dirty="0">
                  <a:solidFill>
                    <a:srgbClr val="FFFFFF"/>
                  </a:solidFill>
                  <a:latin typeface="Arial" panose="020B0604020202020204" pitchFamily="34" charset="0"/>
                  <a:ea typeface="Helvetica" charset="0"/>
                  <a:cs typeface="Arial" panose="020B0604020202020204" pitchFamily="34" charset="0"/>
                </a:rPr>
                <a:t>Introduce</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Digital</a:t>
              </a:r>
              <a:br>
                <a:rPr lang="en-US" sz="1400" dirty="0">
                  <a:solidFill>
                    <a:srgbClr val="FFFFFF"/>
                  </a:solidFill>
                  <a:latin typeface="Arial" panose="020B0604020202020204" pitchFamily="34" charset="0"/>
                  <a:ea typeface="Helvetica" charset="0"/>
                  <a:cs typeface="Arial" panose="020B0604020202020204" pitchFamily="34" charset="0"/>
                </a:rPr>
              </a:br>
              <a:r>
                <a:rPr lang="en-US" sz="1400" dirty="0">
                  <a:solidFill>
                    <a:srgbClr val="FFFFFF"/>
                  </a:solidFill>
                  <a:latin typeface="Arial" panose="020B0604020202020204" pitchFamily="34" charset="0"/>
                  <a:ea typeface="Helvetica" charset="0"/>
                  <a:cs typeface="Arial" panose="020B0604020202020204" pitchFamily="34" charset="0"/>
                </a:rPr>
                <a:t>Solutions</a:t>
              </a:r>
            </a:p>
            <a:p>
              <a:pPr algn="ctr">
                <a:defRPr/>
              </a:pPr>
              <a:r>
                <a:rPr lang="en-US" sz="1400" dirty="0">
                  <a:solidFill>
                    <a:srgbClr val="FFFFFF"/>
                  </a:solidFill>
                  <a:latin typeface="Arial" panose="020B0604020202020204" pitchFamily="34" charset="0"/>
                  <a:ea typeface="Helvetica" charset="0"/>
                  <a:cs typeface="Arial" panose="020B0604020202020204" pitchFamily="34" charset="0"/>
                </a:rPr>
                <a:t> (IDS)</a:t>
              </a:r>
            </a:p>
          </p:txBody>
        </p:sp>
        <p:pic>
          <p:nvPicPr>
            <p:cNvPr id="11" name="Picture 10">
              <a:extLst>
                <a:ext uri="{FF2B5EF4-FFF2-40B4-BE49-F238E27FC236}">
                  <a16:creationId xmlns:a16="http://schemas.microsoft.com/office/drawing/2014/main" id="{936C8B57-43A8-9F40-9288-B4ED025F7797}"/>
                </a:ext>
              </a:extLst>
            </p:cNvPr>
            <p:cNvPicPr>
              <a:picLocks noChangeAspect="1"/>
            </p:cNvPicPr>
            <p:nvPr/>
          </p:nvPicPr>
          <p:blipFill>
            <a:blip r:embed="rId4"/>
            <a:stretch>
              <a:fillRect/>
            </a:stretch>
          </p:blipFill>
          <p:spPr>
            <a:xfrm>
              <a:off x="5443369" y="2253038"/>
              <a:ext cx="883139" cy="347302"/>
            </a:xfrm>
            <a:prstGeom prst="rect">
              <a:avLst/>
            </a:prstGeom>
          </p:spPr>
        </p:pic>
      </p:grpSp>
    </p:spTree>
    <p:extLst>
      <p:ext uri="{BB962C8B-B14F-4D97-AF65-F5344CB8AC3E}">
        <p14:creationId xmlns:p14="http://schemas.microsoft.com/office/powerpoint/2010/main" val="39883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1F2C-BC42-4C4C-A3C0-830922ADCD0E}"/>
              </a:ext>
            </a:extLst>
          </p:cNvPr>
          <p:cNvSpPr>
            <a:spLocks noGrp="1"/>
          </p:cNvSpPr>
          <p:nvPr>
            <p:ph type="title"/>
          </p:nvPr>
        </p:nvSpPr>
        <p:spPr/>
        <p:txBody>
          <a:bodyPr/>
          <a:lstStyle/>
          <a:p>
            <a:r>
              <a:rPr lang="en-US"/>
              <a:t>About Lean – All About People</a:t>
            </a:r>
          </a:p>
        </p:txBody>
      </p:sp>
      <p:sp>
        <p:nvSpPr>
          <p:cNvPr id="3" name="Content Placeholder 2">
            <a:extLst>
              <a:ext uri="{FF2B5EF4-FFF2-40B4-BE49-F238E27FC236}">
                <a16:creationId xmlns:a16="http://schemas.microsoft.com/office/drawing/2014/main" id="{5DAE4486-31B7-8946-8FC0-9D2D5F396EC0}"/>
              </a:ext>
            </a:extLst>
          </p:cNvPr>
          <p:cNvSpPr>
            <a:spLocks noGrp="1"/>
          </p:cNvSpPr>
          <p:nvPr>
            <p:ph sz="quarter" idx="13"/>
          </p:nvPr>
        </p:nvSpPr>
        <p:spPr>
          <a:xfrm>
            <a:off x="541338" y="2414016"/>
            <a:ext cx="5949109" cy="2395528"/>
          </a:xfrm>
        </p:spPr>
        <p:txBody>
          <a:bodyPr/>
          <a:lstStyle/>
          <a:p>
            <a:pPr>
              <a:spcAft>
                <a:spcPts val="2000"/>
              </a:spcAft>
            </a:pPr>
            <a:r>
              <a:rPr lang="en-US"/>
              <a:t>Lean is all about people. </a:t>
            </a:r>
          </a:p>
          <a:p>
            <a:pPr>
              <a:spcAft>
                <a:spcPts val="1000"/>
              </a:spcAft>
            </a:pPr>
            <a:r>
              <a:rPr lang="en-US"/>
              <a:t>Lean will help us:</a:t>
            </a:r>
          </a:p>
          <a:p>
            <a:pPr lvl="1">
              <a:spcAft>
                <a:spcPts val="1000"/>
              </a:spcAft>
            </a:pPr>
            <a:r>
              <a:rPr lang="en-US"/>
              <a:t>unleash our power, creativity and potential</a:t>
            </a:r>
          </a:p>
          <a:p>
            <a:pPr lvl="1">
              <a:spcAft>
                <a:spcPts val="1000"/>
              </a:spcAft>
            </a:pPr>
            <a:r>
              <a:rPr lang="en-US"/>
              <a:t>see ways to improve the work we do</a:t>
            </a:r>
          </a:p>
          <a:p>
            <a:pPr lvl="1">
              <a:spcAft>
                <a:spcPts val="1000"/>
              </a:spcAft>
            </a:pPr>
            <a:r>
              <a:rPr lang="en-US"/>
              <a:t>figure out how to fix or remove the frustrations </a:t>
            </a:r>
            <a:br>
              <a:rPr lang="en-US"/>
            </a:br>
            <a:r>
              <a:rPr lang="en-US"/>
              <a:t>we encounter at work</a:t>
            </a:r>
          </a:p>
        </p:txBody>
      </p:sp>
      <p:sp>
        <p:nvSpPr>
          <p:cNvPr id="4" name="Footer Placeholder 3">
            <a:extLst>
              <a:ext uri="{FF2B5EF4-FFF2-40B4-BE49-F238E27FC236}">
                <a16:creationId xmlns:a16="http://schemas.microsoft.com/office/drawing/2014/main" id="{2C385909-2552-9F41-BB59-A4E6A5F4361A}"/>
              </a:ext>
            </a:extLst>
          </p:cNvPr>
          <p:cNvSpPr>
            <a:spLocks noGrp="1"/>
          </p:cNvSpPr>
          <p:nvPr>
            <p:ph type="ftr" sz="quarter" idx="3"/>
          </p:nvPr>
        </p:nvSpPr>
        <p:spPr/>
        <p:txBody>
          <a:bodyPr/>
          <a:lstStyle/>
          <a:p>
            <a:r>
              <a:rPr lang="en-US" dirty="0"/>
              <a:t>Confidential. For Internal Use Only – Do Not Duplicate or Distribute</a:t>
            </a:r>
          </a:p>
        </p:txBody>
      </p:sp>
      <p:sp>
        <p:nvSpPr>
          <p:cNvPr id="5" name="TextBox 4">
            <a:extLst>
              <a:ext uri="{FF2B5EF4-FFF2-40B4-BE49-F238E27FC236}">
                <a16:creationId xmlns:a16="http://schemas.microsoft.com/office/drawing/2014/main" id="{6617405D-088F-7548-912E-C434FE0AC7E6}"/>
              </a:ext>
            </a:extLst>
          </p:cNvPr>
          <p:cNvSpPr txBox="1"/>
          <p:nvPr/>
        </p:nvSpPr>
        <p:spPr>
          <a:xfrm>
            <a:off x="647701" y="1401726"/>
            <a:ext cx="10896600" cy="664797"/>
          </a:xfrm>
          <a:prstGeom prst="rect">
            <a:avLst/>
          </a:prstGeom>
          <a:noFill/>
          <a:ln w="25400">
            <a:solidFill>
              <a:srgbClr val="FFC000"/>
            </a:solidFill>
          </a:ln>
        </p:spPr>
        <p:txBody>
          <a:bodyPr wrap="square" tIns="45720" bIns="64008" rtlCol="0" anchor="ctr">
            <a:spAutoFit/>
          </a:bodyPr>
          <a:lstStyle/>
          <a:p>
            <a:pPr algn="ctr"/>
            <a:r>
              <a:rPr lang="en-US" b="1" dirty="0">
                <a:solidFill>
                  <a:srgbClr val="404040"/>
                </a:solidFill>
                <a:ea typeface="Helvetica Regular" charset="0"/>
                <a:cs typeface="Helvetica Regular" charset="0"/>
              </a:rPr>
              <a:t>With Lean training, Brink’s is investing in helping us learn and grow and </a:t>
            </a:r>
            <a:br>
              <a:rPr lang="en-US" b="1" dirty="0">
                <a:solidFill>
                  <a:srgbClr val="404040"/>
                </a:solidFill>
                <a:ea typeface="Helvetica Regular" charset="0"/>
                <a:cs typeface="Helvetica Regular" charset="0"/>
              </a:rPr>
            </a:br>
            <a:r>
              <a:rPr lang="en-US" b="1" dirty="0">
                <a:solidFill>
                  <a:srgbClr val="404040"/>
                </a:solidFill>
                <a:ea typeface="Helvetica Regular" charset="0"/>
                <a:cs typeface="Helvetica Regular" charset="0"/>
              </a:rPr>
              <a:t>teaching us skills we can use at work, at home and in our communities.</a:t>
            </a:r>
          </a:p>
        </p:txBody>
      </p:sp>
      <p:pic>
        <p:nvPicPr>
          <p:cNvPr id="6" name="Picture 5">
            <a:extLst>
              <a:ext uri="{FF2B5EF4-FFF2-40B4-BE49-F238E27FC236}">
                <a16:creationId xmlns:a16="http://schemas.microsoft.com/office/drawing/2014/main" id="{2B386329-E662-F643-8F1B-346FE57F4524}"/>
              </a:ext>
            </a:extLst>
          </p:cNvPr>
          <p:cNvPicPr>
            <a:picLocks noChangeAspect="1"/>
          </p:cNvPicPr>
          <p:nvPr/>
        </p:nvPicPr>
        <p:blipFill>
          <a:blip r:embed="rId3"/>
          <a:srcRect/>
          <a:stretch/>
        </p:blipFill>
        <p:spPr>
          <a:xfrm>
            <a:off x="6992471" y="2393648"/>
            <a:ext cx="4574054" cy="2943488"/>
          </a:xfrm>
          <a:prstGeom prst="rect">
            <a:avLst/>
          </a:prstGeom>
          <a:ln w="6350">
            <a:solidFill>
              <a:schemeClr val="bg1">
                <a:lumMod val="75000"/>
              </a:schemeClr>
            </a:solidFill>
          </a:ln>
        </p:spPr>
      </p:pic>
      <p:sp>
        <p:nvSpPr>
          <p:cNvPr id="7" name="TextBox 6">
            <a:extLst>
              <a:ext uri="{FF2B5EF4-FFF2-40B4-BE49-F238E27FC236}">
                <a16:creationId xmlns:a16="http://schemas.microsoft.com/office/drawing/2014/main" id="{C1187363-4754-4A43-92E0-B182097A7A1A}"/>
              </a:ext>
            </a:extLst>
          </p:cNvPr>
          <p:cNvSpPr txBox="1"/>
          <p:nvPr/>
        </p:nvSpPr>
        <p:spPr>
          <a:xfrm>
            <a:off x="6992470" y="5434337"/>
            <a:ext cx="4574053" cy="492443"/>
          </a:xfrm>
          <a:prstGeom prst="rect">
            <a:avLst/>
          </a:prstGeom>
        </p:spPr>
        <p:txBody>
          <a:bodyPr wrap="square" lIns="0" tIns="0" rIns="0" bIns="0" rtlCol="0">
            <a:spAutoFit/>
          </a:bodyPr>
          <a:lstStyle/>
          <a:p>
            <a:pPr algn="l">
              <a:spcBef>
                <a:spcPts val="0"/>
              </a:spcBef>
              <a:spcAft>
                <a:spcPts val="1200"/>
              </a:spcAft>
            </a:pPr>
            <a:r>
              <a:rPr lang="en-US" sz="1600" dirty="0"/>
              <a:t>Teammates in Mexico use Lean thinking and skills as they work together.  </a:t>
            </a:r>
          </a:p>
        </p:txBody>
      </p:sp>
    </p:spTree>
    <p:extLst>
      <p:ext uri="{BB962C8B-B14F-4D97-AF65-F5344CB8AC3E}">
        <p14:creationId xmlns:p14="http://schemas.microsoft.com/office/powerpoint/2010/main" val="39887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469D-E2A8-3445-B7B3-0322D27B402C}"/>
              </a:ext>
            </a:extLst>
          </p:cNvPr>
          <p:cNvSpPr>
            <a:spLocks noGrp="1"/>
          </p:cNvSpPr>
          <p:nvPr>
            <p:ph type="title"/>
          </p:nvPr>
        </p:nvSpPr>
        <p:spPr>
          <a:xfrm>
            <a:off x="548640" y="457200"/>
            <a:ext cx="11109325" cy="424732"/>
          </a:xfrm>
        </p:spPr>
        <p:txBody>
          <a:bodyPr/>
          <a:lstStyle/>
          <a:p>
            <a:r>
              <a:rPr lang="en-US"/>
              <a:t>Reporting Example | Lean Priorities Monthly Dashboard</a:t>
            </a:r>
          </a:p>
        </p:txBody>
      </p:sp>
      <p:sp>
        <p:nvSpPr>
          <p:cNvPr id="3" name="Footer Placeholder 2">
            <a:extLst>
              <a:ext uri="{FF2B5EF4-FFF2-40B4-BE49-F238E27FC236}">
                <a16:creationId xmlns:a16="http://schemas.microsoft.com/office/drawing/2014/main" id="{5AE57023-4613-194B-8050-1E22B3CBD51B}"/>
              </a:ext>
            </a:extLst>
          </p:cNvPr>
          <p:cNvSpPr>
            <a:spLocks noGrp="1"/>
          </p:cNvSpPr>
          <p:nvPr>
            <p:ph type="ftr" sz="quarter" idx="3"/>
          </p:nvPr>
        </p:nvSpPr>
        <p:spPr/>
        <p:txBody>
          <a:bodyPr/>
          <a:lstStyle/>
          <a:p>
            <a:r>
              <a:rPr lang="en-US" dirty="0"/>
              <a:t>Confidential. For Internal Use Only – Do Not Duplicate or Distribute</a:t>
            </a:r>
          </a:p>
        </p:txBody>
      </p:sp>
      <p:graphicFrame>
        <p:nvGraphicFramePr>
          <p:cNvPr id="23" name="Table 22">
            <a:extLst>
              <a:ext uri="{FF2B5EF4-FFF2-40B4-BE49-F238E27FC236}">
                <a16:creationId xmlns:a16="http://schemas.microsoft.com/office/drawing/2014/main" id="{FF584497-578D-EB4C-B3EF-40B6BA469360}"/>
              </a:ext>
            </a:extLst>
          </p:cNvPr>
          <p:cNvGraphicFramePr>
            <a:graphicFrameLocks noGrp="1"/>
          </p:cNvGraphicFramePr>
          <p:nvPr>
            <p:extLst>
              <p:ext uri="{D42A27DB-BD31-4B8C-83A1-F6EECF244321}">
                <p14:modId xmlns:p14="http://schemas.microsoft.com/office/powerpoint/2010/main" val="464731393"/>
              </p:ext>
            </p:extLst>
          </p:nvPr>
        </p:nvGraphicFramePr>
        <p:xfrm>
          <a:off x="647699" y="1115054"/>
          <a:ext cx="10882785" cy="4709160"/>
        </p:xfrm>
        <a:graphic>
          <a:graphicData uri="http://schemas.openxmlformats.org/drawingml/2006/table">
            <a:tbl>
              <a:tblPr bandRow="1">
                <a:tableStyleId>{5C22544A-7EE6-4342-B048-85BDC9FD1C3A}</a:tableStyleId>
              </a:tblPr>
              <a:tblGrid>
                <a:gridCol w="219598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82131">
                  <a:extLst>
                    <a:ext uri="{9D8B030D-6E8A-4147-A177-3AD203B41FA5}">
                      <a16:colId xmlns:a16="http://schemas.microsoft.com/office/drawing/2014/main" val="20002"/>
                    </a:ext>
                  </a:extLst>
                </a:gridCol>
                <a:gridCol w="1446963">
                  <a:extLst>
                    <a:ext uri="{9D8B030D-6E8A-4147-A177-3AD203B41FA5}">
                      <a16:colId xmlns:a16="http://schemas.microsoft.com/office/drawing/2014/main" val="2547504756"/>
                    </a:ext>
                  </a:extLst>
                </a:gridCol>
                <a:gridCol w="1185706">
                  <a:extLst>
                    <a:ext uri="{9D8B030D-6E8A-4147-A177-3AD203B41FA5}">
                      <a16:colId xmlns:a16="http://schemas.microsoft.com/office/drawing/2014/main" val="2767309387"/>
                    </a:ext>
                  </a:extLst>
                </a:gridCol>
                <a:gridCol w="3200400">
                  <a:extLst>
                    <a:ext uri="{9D8B030D-6E8A-4147-A177-3AD203B41FA5}">
                      <a16:colId xmlns:a16="http://schemas.microsoft.com/office/drawing/2014/main" val="76569052"/>
                    </a:ext>
                  </a:extLst>
                </a:gridCol>
              </a:tblGrid>
              <a:tr h="320040">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Initiative</a:t>
                      </a:r>
                      <a:endParaRPr lang="en-US" sz="1500" b="1" i="0" kern="1200" spc="0" baseline="0" dirty="0">
                        <a:solidFill>
                          <a:schemeClr val="bg1"/>
                        </a:solidFill>
                        <a:latin typeface="Arial Narrow" panose="020B0604020202020204" pitchFamily="34" charset="0"/>
                        <a:ea typeface="Nunito Sans" charset="0"/>
                        <a:cs typeface="Arial Narrow" panose="020B0604020202020204" pitchFamily="34" charset="0"/>
                      </a:endParaRPr>
                    </a:p>
                  </a:txBody>
                  <a:tcPr marR="0" marT="27432" marB="18288" anchor="ctr">
                    <a:lnL w="12700" cmpd="sng">
                      <a:noFill/>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2021 Plan</a:t>
                      </a:r>
                      <a:endParaRPr lang="en-US" sz="1500" b="1" i="0" kern="1200" spc="0" dirty="0">
                        <a:solidFill>
                          <a:schemeClr val="bg1"/>
                        </a:solidFill>
                        <a:latin typeface="Arial Narrow" panose="020B0604020202020204" pitchFamily="34" charset="0"/>
                        <a:ea typeface="Calibri" charset="0"/>
                        <a:cs typeface="Arial Narrow" panose="020B0604020202020204" pitchFamily="34" charset="0"/>
                      </a:endParaRP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algn="ctr">
                        <a:lnSpc>
                          <a:spcPct val="90000"/>
                        </a:lnSpc>
                      </a:pPr>
                      <a:r>
                        <a:rPr lang="en-US" sz="1500" b="1" i="0" kern="1200" spc="0" dirty="0">
                          <a:solidFill>
                            <a:schemeClr val="bg1"/>
                          </a:solidFill>
                          <a:latin typeface="Arial Narrow" panose="020B0604020202020204" pitchFamily="34" charset="0"/>
                          <a:ea typeface="Calibri" charset="0"/>
                          <a:cs typeface="Arial Narrow" panose="020B0604020202020204" pitchFamily="34" charset="0"/>
                        </a:rPr>
                        <a:t>YTD May Target</a:t>
                      </a: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YTD May Actual</a:t>
                      </a: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Status</a:t>
                      </a: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Comments</a:t>
                      </a:r>
                    </a:p>
                  </a:txBody>
                  <a:tcPr marL="0" marR="0" marT="27432" marB="18288" anchor="ctr">
                    <a:lnL w="1270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extLst>
                  <a:ext uri="{0D108BD9-81ED-4DB2-BD59-A6C34878D82A}">
                    <a16:rowId xmlns:a16="http://schemas.microsoft.com/office/drawing/2014/main" val="10000"/>
                  </a:ext>
                </a:extLst>
              </a:tr>
              <a:tr h="365760">
                <a:tc>
                  <a:txBody>
                    <a:bodyPr/>
                    <a:lstStyle/>
                    <a:p>
                      <a:pPr lvl="0" algn="l" fontAlgn="ctr"/>
                      <a:r>
                        <a:rPr lang="pt-BR" sz="1400" b="1" i="0" u="none" strike="noStrike" dirty="0">
                          <a:solidFill>
                            <a:srgbClr val="404040"/>
                          </a:solidFill>
                          <a:effectLst/>
                          <a:latin typeface="+mn-lt"/>
                        </a:rPr>
                        <a:t>Lean </a:t>
                      </a:r>
                      <a:r>
                        <a:rPr lang="pt-BR" sz="1400" b="1" i="0" u="none" strike="noStrike" dirty="0" err="1">
                          <a:solidFill>
                            <a:srgbClr val="404040"/>
                          </a:solidFill>
                          <a:effectLst/>
                          <a:latin typeface="+mn-lt"/>
                        </a:rPr>
                        <a:t>Savings</a:t>
                      </a:r>
                      <a:r>
                        <a:rPr lang="pt-BR" sz="1400" b="1" i="0" u="none" strike="noStrike" dirty="0">
                          <a:solidFill>
                            <a:srgbClr val="404040"/>
                          </a:solidFill>
                          <a:effectLst/>
                          <a:latin typeface="+mn-lt"/>
                        </a:rPr>
                        <a:t>  (LC)</a:t>
                      </a:r>
                    </a:p>
                  </a:txBody>
                  <a:tcPr marL="180000" marR="0" marT="0"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8.536</a:t>
                      </a:r>
                    </a:p>
                  </a:txBody>
                  <a:tcPr marL="0" marR="0" marT="0"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1.879</a:t>
                      </a:r>
                    </a:p>
                  </a:txBody>
                  <a:tcPr marL="0" marR="0" marT="0"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2243</a:t>
                      </a:r>
                    </a:p>
                  </a:txBody>
                  <a:tcPr marL="0" marR="0" marT="0"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65760">
                <a:tc>
                  <a:txBody>
                    <a:bodyPr/>
                    <a:lstStyle/>
                    <a:p>
                      <a:pPr lvl="0" algn="l" fontAlgn="ctr"/>
                      <a:r>
                        <a:rPr lang="pt-BR" sz="1400" b="1" i="0" u="none" strike="noStrike" dirty="0">
                          <a:solidFill>
                            <a:srgbClr val="404040"/>
                          </a:solidFill>
                          <a:effectLst/>
                          <a:latin typeface="+mn-lt"/>
                        </a:rPr>
                        <a:t>A3s</a:t>
                      </a: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522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172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63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65760">
                <a:tc>
                  <a:txBody>
                    <a:bodyPr/>
                    <a:lstStyle/>
                    <a:p>
                      <a:pPr lvl="0" algn="l" fontAlgn="ctr"/>
                      <a:r>
                        <a:rPr lang="pt-BR" sz="1400" b="1" i="0" u="none" strike="noStrike" dirty="0" err="1">
                          <a:solidFill>
                            <a:srgbClr val="404040"/>
                          </a:solidFill>
                          <a:effectLst/>
                          <a:latin typeface="+mn-lt"/>
                        </a:rPr>
                        <a:t>Kaizen</a:t>
                      </a:r>
                      <a:r>
                        <a:rPr lang="pt-BR" sz="1400" b="1" i="0" u="none" strike="noStrike" dirty="0">
                          <a:solidFill>
                            <a:srgbClr val="404040"/>
                          </a:solidFill>
                          <a:effectLst/>
                          <a:latin typeface="+mn-lt"/>
                        </a:rPr>
                        <a:t> </a:t>
                      </a:r>
                      <a:r>
                        <a:rPr lang="pt-BR" sz="1400" b="1" i="0" u="none" strike="noStrike" dirty="0" err="1">
                          <a:solidFill>
                            <a:srgbClr val="404040"/>
                          </a:solidFill>
                          <a:effectLst/>
                          <a:latin typeface="+mn-lt"/>
                        </a:rPr>
                        <a:t>Events</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18</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6</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65760">
                <a:tc>
                  <a:txBody>
                    <a:bodyPr/>
                    <a:lstStyle/>
                    <a:p>
                      <a:pPr lvl="0" algn="l" fontAlgn="ctr"/>
                      <a:r>
                        <a:rPr lang="pt-BR" sz="1400" b="1" i="0" u="none" strike="noStrike" dirty="0">
                          <a:solidFill>
                            <a:srgbClr val="404040"/>
                          </a:solidFill>
                          <a:effectLst/>
                          <a:latin typeface="+mn-lt"/>
                        </a:rPr>
                        <a:t>Lean </a:t>
                      </a:r>
                      <a:r>
                        <a:rPr lang="pt-BR" sz="1400" b="1" i="0" u="none" strike="noStrike" dirty="0" err="1">
                          <a:solidFill>
                            <a:srgbClr val="404040"/>
                          </a:solidFill>
                          <a:effectLst/>
                          <a:latin typeface="+mn-lt"/>
                        </a:rPr>
                        <a:t>Days</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204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46</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24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65760">
                <a:tc>
                  <a:txBody>
                    <a:bodyPr/>
                    <a:lstStyle/>
                    <a:p>
                      <a:pPr lvl="0" algn="l" fontAlgn="ctr"/>
                      <a:r>
                        <a:rPr lang="pt-BR" sz="1400" b="1" i="0" u="none" strike="noStrike" dirty="0" err="1">
                          <a:solidFill>
                            <a:srgbClr val="404040"/>
                          </a:solidFill>
                          <a:effectLst/>
                          <a:latin typeface="+mn-lt"/>
                        </a:rPr>
                        <a:t>Model</a:t>
                      </a:r>
                      <a:r>
                        <a:rPr lang="pt-BR" sz="1400" b="1" i="0" u="none" strike="noStrike" dirty="0">
                          <a:solidFill>
                            <a:srgbClr val="404040"/>
                          </a:solidFill>
                          <a:effectLst/>
                          <a:latin typeface="+mn-lt"/>
                        </a:rPr>
                        <a:t> </a:t>
                      </a:r>
                      <a:r>
                        <a:rPr lang="pt-BR" sz="1400" b="1" i="0" u="none" strike="noStrike" dirty="0" err="1">
                          <a:solidFill>
                            <a:srgbClr val="404040"/>
                          </a:solidFill>
                          <a:effectLst/>
                          <a:latin typeface="+mn-lt"/>
                        </a:rPr>
                        <a:t>Branches</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26</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24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25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65760">
                <a:tc>
                  <a:txBody>
                    <a:bodyPr/>
                    <a:lstStyle/>
                    <a:p>
                      <a:pPr lvl="0" algn="l" fontAlgn="ctr"/>
                      <a:r>
                        <a:rPr lang="pt-BR" sz="1400" b="1" i="0" u="none" strike="noStrike" dirty="0" err="1">
                          <a:solidFill>
                            <a:srgbClr val="404040"/>
                          </a:solidFill>
                          <a:effectLst/>
                          <a:latin typeface="+mn-lt"/>
                        </a:rPr>
                        <a:t>Job</a:t>
                      </a:r>
                      <a:r>
                        <a:rPr lang="pt-BR" sz="1400" b="1" i="0" u="none" strike="noStrike" dirty="0">
                          <a:solidFill>
                            <a:srgbClr val="404040"/>
                          </a:solidFill>
                          <a:effectLst/>
                          <a:latin typeface="+mn-lt"/>
                        </a:rPr>
                        <a:t> </a:t>
                      </a:r>
                      <a:r>
                        <a:rPr lang="pt-BR" sz="1400" b="1" i="0" u="none" strike="noStrike" dirty="0" err="1">
                          <a:solidFill>
                            <a:srgbClr val="404040"/>
                          </a:solidFill>
                          <a:effectLst/>
                          <a:latin typeface="+mn-lt"/>
                        </a:rPr>
                        <a:t>Instructions</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24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a:solidFill>
                            <a:srgbClr val="000000"/>
                          </a:solidFill>
                          <a:effectLst/>
                          <a:latin typeface="+mn-lt"/>
                          <a:ea typeface="+mn-ea"/>
                          <a:cs typeface="+mn-cs"/>
                        </a:rPr>
                        <a:t>6</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65760">
                <a:tc>
                  <a:txBody>
                    <a:bodyPr/>
                    <a:lstStyle/>
                    <a:p>
                      <a:pPr lvl="0" algn="l" fontAlgn="ctr"/>
                      <a:r>
                        <a:rPr lang="pt-BR" sz="1400" b="1" i="0" u="none" strike="noStrike" dirty="0" err="1">
                          <a:solidFill>
                            <a:srgbClr val="404040"/>
                          </a:solidFill>
                          <a:effectLst/>
                          <a:latin typeface="+mn-lt"/>
                        </a:rPr>
                        <a:t>VSMs</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12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65760">
                <a:tc>
                  <a:txBody>
                    <a:bodyPr/>
                    <a:lstStyle/>
                    <a:p>
                      <a:pPr lvl="0" algn="l" fontAlgn="ctr"/>
                      <a:r>
                        <a:rPr lang="pt-BR" sz="1400" b="1" i="0" u="none" strike="noStrike" dirty="0">
                          <a:solidFill>
                            <a:srgbClr val="404040"/>
                          </a:solidFill>
                          <a:effectLst/>
                          <a:latin typeface="+mn-lt"/>
                        </a:rPr>
                        <a:t>Total People </a:t>
                      </a:r>
                      <a:r>
                        <a:rPr lang="pt-BR" sz="1400" b="1" i="0" u="none" strike="noStrike" dirty="0" err="1">
                          <a:solidFill>
                            <a:srgbClr val="404040"/>
                          </a:solidFill>
                          <a:effectLst/>
                          <a:latin typeface="+mn-lt"/>
                        </a:rPr>
                        <a:t>Trained</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75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20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1662209"/>
                  </a:ext>
                </a:extLst>
              </a:tr>
              <a:tr h="365760">
                <a:tc>
                  <a:txBody>
                    <a:bodyPr/>
                    <a:lstStyle/>
                    <a:p>
                      <a:pPr lvl="0" algn="l" fontAlgn="ctr"/>
                      <a:r>
                        <a:rPr lang="pt-BR" sz="1400" b="1" i="0" u="none" strike="noStrike" dirty="0">
                          <a:solidFill>
                            <a:srgbClr val="404040"/>
                          </a:solidFill>
                          <a:effectLst/>
                          <a:latin typeface="+mn-lt"/>
                        </a:rPr>
                        <a:t>Bronze </a:t>
                      </a:r>
                      <a:r>
                        <a:rPr lang="pt-BR" sz="1400" b="1" i="0" u="none" strike="noStrike" dirty="0" err="1">
                          <a:solidFill>
                            <a:srgbClr val="404040"/>
                          </a:solidFill>
                          <a:effectLst/>
                          <a:latin typeface="+mn-lt"/>
                        </a:rPr>
                        <a:t>Certification</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20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3296984"/>
                  </a:ext>
                </a:extLst>
              </a:tr>
              <a:tr h="365760">
                <a:tc>
                  <a:txBody>
                    <a:bodyPr/>
                    <a:lstStyle/>
                    <a:p>
                      <a:pPr lvl="0" algn="l" fontAlgn="ctr"/>
                      <a:r>
                        <a:rPr lang="pt-BR" sz="1400" b="1" i="0" u="none" strike="noStrike" dirty="0">
                          <a:solidFill>
                            <a:srgbClr val="404040"/>
                          </a:solidFill>
                          <a:effectLst/>
                          <a:latin typeface="+mn-lt"/>
                        </a:rPr>
                        <a:t>Silver </a:t>
                      </a:r>
                      <a:r>
                        <a:rPr lang="pt-BR" sz="1400" b="1" i="0" u="none" strike="noStrike" dirty="0" err="1">
                          <a:solidFill>
                            <a:srgbClr val="404040"/>
                          </a:solidFill>
                          <a:effectLst/>
                          <a:latin typeface="+mn-lt"/>
                        </a:rPr>
                        <a:t>Certification</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45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51971551"/>
                  </a:ext>
                </a:extLst>
              </a:tr>
              <a:tr h="365760">
                <a:tc>
                  <a:txBody>
                    <a:bodyPr/>
                    <a:lstStyle/>
                    <a:p>
                      <a:pPr lvl="0" algn="l" fontAlgn="ctr"/>
                      <a:r>
                        <a:rPr lang="pt-BR" sz="1400" b="1" i="0" u="none" strike="noStrike" dirty="0">
                          <a:solidFill>
                            <a:srgbClr val="404040"/>
                          </a:solidFill>
                          <a:effectLst/>
                          <a:latin typeface="+mn-lt"/>
                        </a:rPr>
                        <a:t>Gold </a:t>
                      </a:r>
                      <a:r>
                        <a:rPr lang="pt-BR" sz="1400" b="1" i="0" u="none" strike="noStrike" dirty="0" err="1">
                          <a:solidFill>
                            <a:srgbClr val="404040"/>
                          </a:solidFill>
                          <a:effectLst/>
                          <a:latin typeface="+mn-lt"/>
                        </a:rPr>
                        <a:t>Certification</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80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0</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5776413"/>
                  </a:ext>
                </a:extLst>
              </a:tr>
              <a:tr h="365760">
                <a:tc>
                  <a:txBody>
                    <a:bodyPr/>
                    <a:lstStyle/>
                    <a:p>
                      <a:pPr lvl="0" algn="l" fontAlgn="ctr"/>
                      <a:r>
                        <a:rPr lang="pt-BR" sz="1400" b="1" i="0" u="none" strike="noStrike" dirty="0" err="1">
                          <a:solidFill>
                            <a:srgbClr val="404040"/>
                          </a:solidFill>
                          <a:effectLst/>
                          <a:latin typeface="+mn-lt"/>
                        </a:rPr>
                        <a:t>Awards</a:t>
                      </a:r>
                      <a:endParaRPr lang="pt-BR" sz="1400" b="1" i="0" u="none" strike="noStrike" dirty="0">
                        <a:solidFill>
                          <a:srgbClr val="404040"/>
                        </a:solidFill>
                        <a:effectLst/>
                        <a:latin typeface="+mn-lt"/>
                      </a:endParaRPr>
                    </a:p>
                  </a:txBody>
                  <a:tcPr marL="18000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0" i="0" u="none" strike="noStrike" dirty="0">
                          <a:solidFill>
                            <a:srgbClr val="000000"/>
                          </a:solidFill>
                          <a:effectLst/>
                          <a:latin typeface="+mn-lt"/>
                        </a:rPr>
                        <a:t>48</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t-BR" sz="1100" b="0" i="0" u="none" strike="noStrike" kern="1200" dirty="0">
                          <a:solidFill>
                            <a:srgbClr val="000000"/>
                          </a:solidFill>
                          <a:effectLst/>
                          <a:latin typeface="+mn-lt"/>
                          <a:ea typeface="+mn-ea"/>
                          <a:cs typeface="+mn-cs"/>
                        </a:rPr>
                        <a:t>12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endParaRPr lang="en-US" sz="1800" b="0" kern="1200" baseline="0" dirty="0">
                        <a:solidFill>
                          <a:srgbClr val="3F403F"/>
                        </a:solidFill>
                        <a:effectLst/>
                        <a:latin typeface="+mj-lt"/>
                        <a:ea typeface="Helvetica" charset="0"/>
                        <a:cs typeface="Calibri" panose="020F0502020204030204" pitchFamily="34" charset="0"/>
                      </a:endParaRPr>
                    </a:p>
                  </a:txBody>
                  <a:tcPr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90734226"/>
                  </a:ext>
                </a:extLst>
              </a:tr>
            </a:tbl>
          </a:graphicData>
        </a:graphic>
      </p:graphicFrame>
      <p:grpSp>
        <p:nvGrpSpPr>
          <p:cNvPr id="61" name="Group 60">
            <a:extLst>
              <a:ext uri="{FF2B5EF4-FFF2-40B4-BE49-F238E27FC236}">
                <a16:creationId xmlns:a16="http://schemas.microsoft.com/office/drawing/2014/main" id="{6E3F6A3E-33FD-FF47-9D1C-3F147E7BC68F}"/>
              </a:ext>
            </a:extLst>
          </p:cNvPr>
          <p:cNvGrpSpPr/>
          <p:nvPr/>
        </p:nvGrpSpPr>
        <p:grpSpPr>
          <a:xfrm>
            <a:off x="7617182" y="1526237"/>
            <a:ext cx="241451" cy="4210858"/>
            <a:chOff x="7617182" y="1526237"/>
            <a:chExt cx="241451" cy="4210858"/>
          </a:xfrm>
        </p:grpSpPr>
        <p:sp>
          <p:nvSpPr>
            <p:cNvPr id="38" name="Freeform 54">
              <a:extLst>
                <a:ext uri="{FF2B5EF4-FFF2-40B4-BE49-F238E27FC236}">
                  <a16:creationId xmlns:a16="http://schemas.microsoft.com/office/drawing/2014/main" id="{D420CDCD-4819-2442-B61E-C268C06D37A5}"/>
                </a:ext>
              </a:extLst>
            </p:cNvPr>
            <p:cNvSpPr>
              <a:spLocks/>
            </p:cNvSpPr>
            <p:nvPr/>
          </p:nvSpPr>
          <p:spPr bwMode="auto">
            <a:xfrm>
              <a:off x="7617182" y="1526237"/>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45" name="Freeform 54">
              <a:extLst>
                <a:ext uri="{FF2B5EF4-FFF2-40B4-BE49-F238E27FC236}">
                  <a16:creationId xmlns:a16="http://schemas.microsoft.com/office/drawing/2014/main" id="{7A544F0D-6A90-1D40-9287-33E2EB27F6C0}"/>
                </a:ext>
              </a:extLst>
            </p:cNvPr>
            <p:cNvSpPr>
              <a:spLocks/>
            </p:cNvSpPr>
            <p:nvPr/>
          </p:nvSpPr>
          <p:spPr bwMode="auto">
            <a:xfrm>
              <a:off x="7617182" y="1891890"/>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46" name="Freeform 54">
              <a:extLst>
                <a:ext uri="{FF2B5EF4-FFF2-40B4-BE49-F238E27FC236}">
                  <a16:creationId xmlns:a16="http://schemas.microsoft.com/office/drawing/2014/main" id="{C4EA353B-6D22-3E48-8FC5-37ABB576246C}"/>
                </a:ext>
              </a:extLst>
            </p:cNvPr>
            <p:cNvSpPr>
              <a:spLocks/>
            </p:cNvSpPr>
            <p:nvPr/>
          </p:nvSpPr>
          <p:spPr bwMode="auto">
            <a:xfrm>
              <a:off x="7617182" y="2257543"/>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47" name="Freeform 54">
              <a:extLst>
                <a:ext uri="{FF2B5EF4-FFF2-40B4-BE49-F238E27FC236}">
                  <a16:creationId xmlns:a16="http://schemas.microsoft.com/office/drawing/2014/main" id="{F99F3D5C-5CC2-3B49-9216-CEC8540A7553}"/>
                </a:ext>
              </a:extLst>
            </p:cNvPr>
            <p:cNvSpPr>
              <a:spLocks/>
            </p:cNvSpPr>
            <p:nvPr/>
          </p:nvSpPr>
          <p:spPr bwMode="auto">
            <a:xfrm rot="10800000">
              <a:off x="7617182" y="2623196"/>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FF0000"/>
            </a:solidFill>
            <a:ln w="9525">
              <a:noFill/>
              <a:round/>
              <a:headEnd/>
              <a:tailEnd/>
            </a:ln>
          </p:spPr>
          <p:txBody>
            <a:bodyPr/>
            <a:lstStyle/>
            <a:p>
              <a:endParaRPr lang="en-US" sz="1100">
                <a:solidFill>
                  <a:srgbClr val="404040"/>
                </a:solidFill>
              </a:endParaRPr>
            </a:p>
          </p:txBody>
        </p:sp>
        <p:sp>
          <p:nvSpPr>
            <p:cNvPr id="48" name="Freeform 54">
              <a:extLst>
                <a:ext uri="{FF2B5EF4-FFF2-40B4-BE49-F238E27FC236}">
                  <a16:creationId xmlns:a16="http://schemas.microsoft.com/office/drawing/2014/main" id="{A4631BA5-3CDD-734C-9BF7-2BAA06C579E8}"/>
                </a:ext>
              </a:extLst>
            </p:cNvPr>
            <p:cNvSpPr>
              <a:spLocks/>
            </p:cNvSpPr>
            <p:nvPr/>
          </p:nvSpPr>
          <p:spPr bwMode="auto">
            <a:xfrm>
              <a:off x="7617182" y="2988849"/>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49" name="Freeform 54">
              <a:extLst>
                <a:ext uri="{FF2B5EF4-FFF2-40B4-BE49-F238E27FC236}">
                  <a16:creationId xmlns:a16="http://schemas.microsoft.com/office/drawing/2014/main" id="{55D74630-1D4A-4149-929A-C988592B1415}"/>
                </a:ext>
              </a:extLst>
            </p:cNvPr>
            <p:cNvSpPr>
              <a:spLocks/>
            </p:cNvSpPr>
            <p:nvPr/>
          </p:nvSpPr>
          <p:spPr bwMode="auto">
            <a:xfrm>
              <a:off x="7617182" y="3354502"/>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50" name="Freeform 54">
              <a:extLst>
                <a:ext uri="{FF2B5EF4-FFF2-40B4-BE49-F238E27FC236}">
                  <a16:creationId xmlns:a16="http://schemas.microsoft.com/office/drawing/2014/main" id="{B1439D31-DF92-0E42-8D7A-F34AB7F09023}"/>
                </a:ext>
              </a:extLst>
            </p:cNvPr>
            <p:cNvSpPr>
              <a:spLocks/>
            </p:cNvSpPr>
            <p:nvPr/>
          </p:nvSpPr>
          <p:spPr bwMode="auto">
            <a:xfrm rot="10800000">
              <a:off x="7617182" y="3720155"/>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FF0000"/>
            </a:solidFill>
            <a:ln w="9525">
              <a:noFill/>
              <a:round/>
              <a:headEnd/>
              <a:tailEnd/>
            </a:ln>
          </p:spPr>
          <p:txBody>
            <a:bodyPr/>
            <a:lstStyle/>
            <a:p>
              <a:endParaRPr lang="en-US" sz="1100">
                <a:solidFill>
                  <a:srgbClr val="404040"/>
                </a:solidFill>
              </a:endParaRPr>
            </a:p>
          </p:txBody>
        </p:sp>
        <p:sp>
          <p:nvSpPr>
            <p:cNvPr id="51" name="Freeform 54">
              <a:extLst>
                <a:ext uri="{FF2B5EF4-FFF2-40B4-BE49-F238E27FC236}">
                  <a16:creationId xmlns:a16="http://schemas.microsoft.com/office/drawing/2014/main" id="{DE0F6ABB-C8FB-1945-BDD9-BE31356A8D72}"/>
                </a:ext>
              </a:extLst>
            </p:cNvPr>
            <p:cNvSpPr>
              <a:spLocks/>
            </p:cNvSpPr>
            <p:nvPr/>
          </p:nvSpPr>
          <p:spPr bwMode="auto">
            <a:xfrm>
              <a:off x="7617182" y="4085808"/>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52" name="Freeform 54">
              <a:extLst>
                <a:ext uri="{FF2B5EF4-FFF2-40B4-BE49-F238E27FC236}">
                  <a16:creationId xmlns:a16="http://schemas.microsoft.com/office/drawing/2014/main" id="{981F00E4-BADE-0049-BBC7-FE6340D2F249}"/>
                </a:ext>
              </a:extLst>
            </p:cNvPr>
            <p:cNvSpPr>
              <a:spLocks/>
            </p:cNvSpPr>
            <p:nvPr/>
          </p:nvSpPr>
          <p:spPr bwMode="auto">
            <a:xfrm>
              <a:off x="7617182" y="4451461"/>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53" name="Freeform 54">
              <a:extLst>
                <a:ext uri="{FF2B5EF4-FFF2-40B4-BE49-F238E27FC236}">
                  <a16:creationId xmlns:a16="http://schemas.microsoft.com/office/drawing/2014/main" id="{23662AB8-DBE2-4842-A438-7BF73191BACB}"/>
                </a:ext>
              </a:extLst>
            </p:cNvPr>
            <p:cNvSpPr>
              <a:spLocks/>
            </p:cNvSpPr>
            <p:nvPr/>
          </p:nvSpPr>
          <p:spPr bwMode="auto">
            <a:xfrm>
              <a:off x="7617182" y="4817114"/>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54" name="Freeform 54">
              <a:extLst>
                <a:ext uri="{FF2B5EF4-FFF2-40B4-BE49-F238E27FC236}">
                  <a16:creationId xmlns:a16="http://schemas.microsoft.com/office/drawing/2014/main" id="{28CBF0EC-5A78-CF4A-A712-B8C1128EF5E6}"/>
                </a:ext>
              </a:extLst>
            </p:cNvPr>
            <p:cNvSpPr>
              <a:spLocks/>
            </p:cNvSpPr>
            <p:nvPr/>
          </p:nvSpPr>
          <p:spPr bwMode="auto">
            <a:xfrm rot="10800000">
              <a:off x="7617182" y="5182767"/>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FF0000"/>
            </a:solidFill>
            <a:ln w="9525">
              <a:noFill/>
              <a:round/>
              <a:headEnd/>
              <a:tailEnd/>
            </a:ln>
          </p:spPr>
          <p:txBody>
            <a:bodyPr/>
            <a:lstStyle/>
            <a:p>
              <a:endParaRPr lang="en-US" sz="1100">
                <a:solidFill>
                  <a:srgbClr val="404040"/>
                </a:solidFill>
              </a:endParaRPr>
            </a:p>
          </p:txBody>
        </p:sp>
        <p:sp>
          <p:nvSpPr>
            <p:cNvPr id="55" name="Freeform 54">
              <a:extLst>
                <a:ext uri="{FF2B5EF4-FFF2-40B4-BE49-F238E27FC236}">
                  <a16:creationId xmlns:a16="http://schemas.microsoft.com/office/drawing/2014/main" id="{07D0A64F-3D85-7848-B041-4CFA009BA160}"/>
                </a:ext>
              </a:extLst>
            </p:cNvPr>
            <p:cNvSpPr>
              <a:spLocks/>
            </p:cNvSpPr>
            <p:nvPr/>
          </p:nvSpPr>
          <p:spPr bwMode="auto">
            <a:xfrm>
              <a:off x="7617182" y="5548425"/>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grpSp>
      <p:grpSp>
        <p:nvGrpSpPr>
          <p:cNvPr id="60" name="Group 59">
            <a:extLst>
              <a:ext uri="{FF2B5EF4-FFF2-40B4-BE49-F238E27FC236}">
                <a16:creationId xmlns:a16="http://schemas.microsoft.com/office/drawing/2014/main" id="{C35F13E2-E867-3C41-8B8D-D5BB83895194}"/>
              </a:ext>
            </a:extLst>
          </p:cNvPr>
          <p:cNvGrpSpPr/>
          <p:nvPr/>
        </p:nvGrpSpPr>
        <p:grpSpPr>
          <a:xfrm>
            <a:off x="1483580" y="5977466"/>
            <a:ext cx="9239443" cy="448675"/>
            <a:chOff x="888998" y="6019801"/>
            <a:chExt cx="9239443" cy="448675"/>
          </a:xfrm>
        </p:grpSpPr>
        <p:sp>
          <p:nvSpPr>
            <p:cNvPr id="59" name="Rectangle 58">
              <a:extLst>
                <a:ext uri="{FF2B5EF4-FFF2-40B4-BE49-F238E27FC236}">
                  <a16:creationId xmlns:a16="http://schemas.microsoft.com/office/drawing/2014/main" id="{6B4D6D88-D67B-3F4B-A790-477BBB688CE0}"/>
                </a:ext>
              </a:extLst>
            </p:cNvPr>
            <p:cNvSpPr/>
            <p:nvPr/>
          </p:nvSpPr>
          <p:spPr>
            <a:xfrm>
              <a:off x="888998" y="6019801"/>
              <a:ext cx="9239443" cy="448675"/>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55">
              <a:extLst>
                <a:ext uri="{FF2B5EF4-FFF2-40B4-BE49-F238E27FC236}">
                  <a16:creationId xmlns:a16="http://schemas.microsoft.com/office/drawing/2014/main" id="{5B0D74DB-2A8F-7749-9E8D-E97312993237}"/>
                </a:ext>
              </a:extLst>
            </p:cNvPr>
            <p:cNvSpPr txBox="1">
              <a:spLocks noChangeArrowheads="1"/>
            </p:cNvSpPr>
            <p:nvPr/>
          </p:nvSpPr>
          <p:spPr bwMode="auto">
            <a:xfrm>
              <a:off x="1310147" y="6109110"/>
              <a:ext cx="2719768" cy="2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9A6"/>
                </a:buClr>
                <a:buSzPct val="80000"/>
                <a:buChar char="•"/>
                <a:defRPr sz="2800">
                  <a:solidFill>
                    <a:schemeClr val="tx1"/>
                  </a:solidFill>
                  <a:latin typeface="Helvetica" panose="020B0604020202020204" pitchFamily="34" charset="0"/>
                </a:defRPr>
              </a:lvl1pPr>
              <a:lvl2pPr marL="742950" indent="-285750">
                <a:spcBef>
                  <a:spcPct val="20000"/>
                </a:spcBef>
                <a:buClr>
                  <a:srgbClr val="003399"/>
                </a:buClr>
                <a:buSzPct val="80000"/>
                <a:buChar char="•"/>
                <a:defRPr sz="2800">
                  <a:solidFill>
                    <a:schemeClr val="tx1"/>
                  </a:solidFill>
                  <a:latin typeface="Helvetica" panose="020B0604020202020204" pitchFamily="34" charset="0"/>
                </a:defRPr>
              </a:lvl2pPr>
              <a:lvl3pPr marL="1143000" indent="-228600">
                <a:spcBef>
                  <a:spcPct val="20000"/>
                </a:spcBef>
                <a:buClr>
                  <a:srgbClr val="003399"/>
                </a:buClr>
                <a:buSzPct val="80000"/>
                <a:buChar char="•"/>
                <a:defRPr sz="2400">
                  <a:solidFill>
                    <a:schemeClr val="tx1"/>
                  </a:solidFill>
                  <a:latin typeface="Helvetica" panose="020B0604020202020204" pitchFamily="34" charset="0"/>
                </a:defRPr>
              </a:lvl3pPr>
              <a:lvl4pPr marL="1600200" indent="-228600">
                <a:spcBef>
                  <a:spcPct val="20000"/>
                </a:spcBef>
                <a:buClr>
                  <a:srgbClr val="003399"/>
                </a:buClr>
                <a:buSzPct val="80000"/>
                <a:buChar char="•"/>
                <a:defRPr sz="2000">
                  <a:solidFill>
                    <a:schemeClr val="tx1"/>
                  </a:solidFill>
                  <a:latin typeface="Helvetica" panose="020B0604020202020204" pitchFamily="34" charset="0"/>
                </a:defRPr>
              </a:lvl4pPr>
              <a:lvl5pPr marL="2057400" indent="-228600">
                <a:spcBef>
                  <a:spcPct val="20000"/>
                </a:spcBef>
                <a:buClr>
                  <a:srgbClr val="003399"/>
                </a:buClr>
                <a:buSzPct val="8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9pPr>
            </a:lstStyle>
            <a:p>
              <a:pPr>
                <a:spcBef>
                  <a:spcPct val="0"/>
                </a:spcBef>
                <a:buClrTx/>
                <a:buSzTx/>
                <a:buFontTx/>
                <a:buNone/>
                <a:defRPr/>
              </a:pPr>
              <a:r>
                <a:rPr lang="en-US" altLang="en-US" sz="1300" dirty="0">
                  <a:solidFill>
                    <a:srgbClr val="404040"/>
                  </a:solidFill>
                  <a:latin typeface="Arial" panose="020B0604020202020204" pitchFamily="34" charset="0"/>
                </a:rPr>
                <a:t>Will meet or exceed by target date</a:t>
              </a:r>
            </a:p>
          </p:txBody>
        </p:sp>
        <p:sp>
          <p:nvSpPr>
            <p:cNvPr id="28" name="Text Box 58">
              <a:extLst>
                <a:ext uri="{FF2B5EF4-FFF2-40B4-BE49-F238E27FC236}">
                  <a16:creationId xmlns:a16="http://schemas.microsoft.com/office/drawing/2014/main" id="{EC71A73D-8740-9C45-B9F3-60755FDFA0CF}"/>
                </a:ext>
              </a:extLst>
            </p:cNvPr>
            <p:cNvSpPr txBox="1">
              <a:spLocks noChangeArrowheads="1"/>
            </p:cNvSpPr>
            <p:nvPr/>
          </p:nvSpPr>
          <p:spPr bwMode="auto">
            <a:xfrm>
              <a:off x="4832536" y="6109110"/>
              <a:ext cx="2394072" cy="2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9A6"/>
                </a:buClr>
                <a:buSzPct val="80000"/>
                <a:buChar char="•"/>
                <a:defRPr sz="2800">
                  <a:solidFill>
                    <a:schemeClr val="tx1"/>
                  </a:solidFill>
                  <a:latin typeface="Helvetica" panose="020B0604020202020204" pitchFamily="34" charset="0"/>
                </a:defRPr>
              </a:lvl1pPr>
              <a:lvl2pPr marL="742950" indent="-285750">
                <a:spcBef>
                  <a:spcPct val="20000"/>
                </a:spcBef>
                <a:buClr>
                  <a:srgbClr val="003399"/>
                </a:buClr>
                <a:buSzPct val="80000"/>
                <a:buChar char="•"/>
                <a:defRPr sz="2800">
                  <a:solidFill>
                    <a:schemeClr val="tx1"/>
                  </a:solidFill>
                  <a:latin typeface="Helvetica" panose="020B0604020202020204" pitchFamily="34" charset="0"/>
                </a:defRPr>
              </a:lvl2pPr>
              <a:lvl3pPr marL="1143000" indent="-228600">
                <a:spcBef>
                  <a:spcPct val="20000"/>
                </a:spcBef>
                <a:buClr>
                  <a:srgbClr val="003399"/>
                </a:buClr>
                <a:buSzPct val="80000"/>
                <a:buChar char="•"/>
                <a:defRPr sz="2400">
                  <a:solidFill>
                    <a:schemeClr val="tx1"/>
                  </a:solidFill>
                  <a:latin typeface="Helvetica" panose="020B0604020202020204" pitchFamily="34" charset="0"/>
                </a:defRPr>
              </a:lvl3pPr>
              <a:lvl4pPr marL="1600200" indent="-228600">
                <a:spcBef>
                  <a:spcPct val="20000"/>
                </a:spcBef>
                <a:buClr>
                  <a:srgbClr val="003399"/>
                </a:buClr>
                <a:buSzPct val="80000"/>
                <a:buChar char="•"/>
                <a:defRPr sz="2000">
                  <a:solidFill>
                    <a:schemeClr val="tx1"/>
                  </a:solidFill>
                  <a:latin typeface="Helvetica" panose="020B0604020202020204" pitchFamily="34" charset="0"/>
                </a:defRPr>
              </a:lvl4pPr>
              <a:lvl5pPr marL="2057400" indent="-228600">
                <a:spcBef>
                  <a:spcPct val="20000"/>
                </a:spcBef>
                <a:buClr>
                  <a:srgbClr val="003399"/>
                </a:buClr>
                <a:buSzPct val="8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9pPr>
            </a:lstStyle>
            <a:p>
              <a:pPr>
                <a:spcBef>
                  <a:spcPct val="0"/>
                </a:spcBef>
                <a:buClrTx/>
                <a:buSzTx/>
                <a:buFontTx/>
                <a:buNone/>
                <a:defRPr/>
              </a:pPr>
              <a:r>
                <a:rPr lang="en-US" altLang="en-US" sz="1300" dirty="0">
                  <a:solidFill>
                    <a:srgbClr val="404040"/>
                  </a:solidFill>
                  <a:latin typeface="Arial" panose="020B0604020202020204" pitchFamily="34" charset="0"/>
                </a:rPr>
                <a:t>Initiative significantly changed</a:t>
              </a:r>
            </a:p>
          </p:txBody>
        </p:sp>
        <p:sp>
          <p:nvSpPr>
            <p:cNvPr id="30" name="Text Box 61">
              <a:extLst>
                <a:ext uri="{FF2B5EF4-FFF2-40B4-BE49-F238E27FC236}">
                  <a16:creationId xmlns:a16="http://schemas.microsoft.com/office/drawing/2014/main" id="{408AB98F-8A0E-1F4F-B6AD-CBC71B103645}"/>
                </a:ext>
              </a:extLst>
            </p:cNvPr>
            <p:cNvSpPr txBox="1">
              <a:spLocks noChangeArrowheads="1"/>
            </p:cNvSpPr>
            <p:nvPr/>
          </p:nvSpPr>
          <p:spPr bwMode="auto">
            <a:xfrm>
              <a:off x="8029229" y="6109110"/>
              <a:ext cx="1930908" cy="2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9A6"/>
                </a:buClr>
                <a:buSzPct val="80000"/>
                <a:buChar char="•"/>
                <a:defRPr sz="2800">
                  <a:solidFill>
                    <a:schemeClr val="tx1"/>
                  </a:solidFill>
                  <a:latin typeface="Helvetica" panose="020B0604020202020204" pitchFamily="34" charset="0"/>
                </a:defRPr>
              </a:lvl1pPr>
              <a:lvl2pPr marL="742950" indent="-285750">
                <a:spcBef>
                  <a:spcPct val="20000"/>
                </a:spcBef>
                <a:buClr>
                  <a:srgbClr val="003399"/>
                </a:buClr>
                <a:buSzPct val="80000"/>
                <a:buChar char="•"/>
                <a:defRPr sz="2800">
                  <a:solidFill>
                    <a:schemeClr val="tx1"/>
                  </a:solidFill>
                  <a:latin typeface="Helvetica" panose="020B0604020202020204" pitchFamily="34" charset="0"/>
                </a:defRPr>
              </a:lvl2pPr>
              <a:lvl3pPr marL="1143000" indent="-228600">
                <a:spcBef>
                  <a:spcPct val="20000"/>
                </a:spcBef>
                <a:buClr>
                  <a:srgbClr val="003399"/>
                </a:buClr>
                <a:buSzPct val="80000"/>
                <a:buChar char="•"/>
                <a:defRPr sz="2400">
                  <a:solidFill>
                    <a:schemeClr val="tx1"/>
                  </a:solidFill>
                  <a:latin typeface="Helvetica" panose="020B0604020202020204" pitchFamily="34" charset="0"/>
                </a:defRPr>
              </a:lvl3pPr>
              <a:lvl4pPr marL="1600200" indent="-228600">
                <a:spcBef>
                  <a:spcPct val="20000"/>
                </a:spcBef>
                <a:buClr>
                  <a:srgbClr val="003399"/>
                </a:buClr>
                <a:buSzPct val="80000"/>
                <a:buChar char="•"/>
                <a:defRPr sz="2000">
                  <a:solidFill>
                    <a:schemeClr val="tx1"/>
                  </a:solidFill>
                  <a:latin typeface="Helvetica" panose="020B0604020202020204" pitchFamily="34" charset="0"/>
                </a:defRPr>
              </a:lvl4pPr>
              <a:lvl5pPr marL="2057400" indent="-228600">
                <a:spcBef>
                  <a:spcPct val="20000"/>
                </a:spcBef>
                <a:buClr>
                  <a:srgbClr val="003399"/>
                </a:buClr>
                <a:buSzPct val="80000"/>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lr>
                  <a:srgbClr val="003399"/>
                </a:buClr>
                <a:buSzPct val="80000"/>
                <a:buChar char="•"/>
                <a:defRPr sz="2000">
                  <a:solidFill>
                    <a:schemeClr val="tx1"/>
                  </a:solidFill>
                  <a:latin typeface="Helvetica" panose="020B0604020202020204" pitchFamily="34" charset="0"/>
                </a:defRPr>
              </a:lvl9pPr>
            </a:lstStyle>
            <a:p>
              <a:pPr>
                <a:spcBef>
                  <a:spcPct val="0"/>
                </a:spcBef>
                <a:buClrTx/>
                <a:buSzTx/>
                <a:buFontTx/>
                <a:buNone/>
                <a:defRPr/>
              </a:pPr>
              <a:r>
                <a:rPr lang="en-US" altLang="en-US" sz="1300" dirty="0">
                  <a:solidFill>
                    <a:srgbClr val="404040"/>
                  </a:solidFill>
                  <a:latin typeface="Arial" panose="020B0604020202020204" pitchFamily="34" charset="0"/>
                </a:rPr>
                <a:t>Will not meet or exceed</a:t>
              </a:r>
            </a:p>
          </p:txBody>
        </p:sp>
        <p:sp>
          <p:nvSpPr>
            <p:cNvPr id="56" name="Freeform 55">
              <a:extLst>
                <a:ext uri="{FF2B5EF4-FFF2-40B4-BE49-F238E27FC236}">
                  <a16:creationId xmlns:a16="http://schemas.microsoft.com/office/drawing/2014/main" id="{0CF8BC30-FEF2-0A45-BCD9-6965757E7760}"/>
                </a:ext>
              </a:extLst>
            </p:cNvPr>
            <p:cNvSpPr>
              <a:spLocks/>
            </p:cNvSpPr>
            <p:nvPr/>
          </p:nvSpPr>
          <p:spPr bwMode="auto">
            <a:xfrm>
              <a:off x="1111031" y="6143686"/>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009900"/>
            </a:solidFill>
            <a:ln w="9525">
              <a:noFill/>
              <a:round/>
              <a:headEnd/>
              <a:tailEnd/>
            </a:ln>
          </p:spPr>
          <p:txBody>
            <a:bodyPr/>
            <a:lstStyle/>
            <a:p>
              <a:endParaRPr lang="en-US" sz="1100">
                <a:solidFill>
                  <a:srgbClr val="404040"/>
                </a:solidFill>
              </a:endParaRPr>
            </a:p>
          </p:txBody>
        </p:sp>
        <p:sp>
          <p:nvSpPr>
            <p:cNvPr id="57" name="Oval 56">
              <a:extLst>
                <a:ext uri="{FF2B5EF4-FFF2-40B4-BE49-F238E27FC236}">
                  <a16:creationId xmlns:a16="http://schemas.microsoft.com/office/drawing/2014/main" id="{50EAAA1F-579F-4C41-9B03-C4F4A567F68D}"/>
                </a:ext>
              </a:extLst>
            </p:cNvPr>
            <p:cNvSpPr>
              <a:spLocks noChangeAspect="1"/>
            </p:cNvSpPr>
            <p:nvPr/>
          </p:nvSpPr>
          <p:spPr bwMode="auto">
            <a:xfrm>
              <a:off x="4624698" y="6143686"/>
              <a:ext cx="192024" cy="188670"/>
            </a:xfrm>
            <a:prstGeom prst="ellipse">
              <a:avLst/>
            </a:prstGeom>
            <a:solidFill>
              <a:srgbClr val="FFFF00"/>
            </a:solidFill>
            <a:ln w="9525">
              <a:solidFill>
                <a:schemeClr val="bg1">
                  <a:lumMod val="75000"/>
                </a:schemeClr>
              </a:solidFill>
              <a:round/>
              <a:headEnd/>
              <a:tailEnd/>
            </a:ln>
          </p:spPr>
          <p:txBody>
            <a:bodyPr/>
            <a:lstStyle/>
            <a:p>
              <a:endParaRPr lang="en-US" sz="1100">
                <a:solidFill>
                  <a:srgbClr val="404040"/>
                </a:solidFill>
              </a:endParaRPr>
            </a:p>
          </p:txBody>
        </p:sp>
        <p:sp>
          <p:nvSpPr>
            <p:cNvPr id="58" name="Freeform 57">
              <a:extLst>
                <a:ext uri="{FF2B5EF4-FFF2-40B4-BE49-F238E27FC236}">
                  <a16:creationId xmlns:a16="http://schemas.microsoft.com/office/drawing/2014/main" id="{9D46F367-388F-7442-AA1B-2553A2C4790F}"/>
                </a:ext>
              </a:extLst>
            </p:cNvPr>
            <p:cNvSpPr>
              <a:spLocks/>
            </p:cNvSpPr>
            <p:nvPr/>
          </p:nvSpPr>
          <p:spPr bwMode="auto">
            <a:xfrm rot="10800000">
              <a:off x="7816631" y="6143686"/>
              <a:ext cx="241451" cy="188670"/>
            </a:xfrm>
            <a:custGeom>
              <a:avLst/>
              <a:gdLst>
                <a:gd name="T0" fmla="*/ 1 w 210"/>
                <a:gd name="T1" fmla="*/ 0 h 138"/>
                <a:gd name="T2" fmla="*/ 1 w 210"/>
                <a:gd name="T3" fmla="*/ 1 h 138"/>
                <a:gd name="T4" fmla="*/ 0 w 210"/>
                <a:gd name="T5" fmla="*/ 1 h 138"/>
                <a:gd name="T6" fmla="*/ 1 w 210"/>
                <a:gd name="T7" fmla="*/ 0 h 138"/>
                <a:gd name="T8" fmla="*/ 0 60000 65536"/>
                <a:gd name="T9" fmla="*/ 0 60000 65536"/>
                <a:gd name="T10" fmla="*/ 0 60000 65536"/>
                <a:gd name="T11" fmla="*/ 0 60000 65536"/>
                <a:gd name="T12" fmla="*/ 0 w 210"/>
                <a:gd name="T13" fmla="*/ 0 h 138"/>
                <a:gd name="T14" fmla="*/ 210 w 210"/>
                <a:gd name="T15" fmla="*/ 138 h 138"/>
              </a:gdLst>
              <a:ahLst/>
              <a:cxnLst>
                <a:cxn ang="T8">
                  <a:pos x="T0" y="T1"/>
                </a:cxn>
                <a:cxn ang="T9">
                  <a:pos x="T2" y="T3"/>
                </a:cxn>
                <a:cxn ang="T10">
                  <a:pos x="T4" y="T5"/>
                </a:cxn>
                <a:cxn ang="T11">
                  <a:pos x="T6" y="T7"/>
                </a:cxn>
              </a:cxnLst>
              <a:rect l="T12" t="T13" r="T14" b="T15"/>
              <a:pathLst>
                <a:path w="210" h="138">
                  <a:moveTo>
                    <a:pt x="104" y="0"/>
                  </a:moveTo>
                  <a:lnTo>
                    <a:pt x="210" y="138"/>
                  </a:lnTo>
                  <a:lnTo>
                    <a:pt x="0" y="138"/>
                  </a:lnTo>
                  <a:lnTo>
                    <a:pt x="104" y="0"/>
                  </a:lnTo>
                  <a:close/>
                </a:path>
              </a:pathLst>
            </a:custGeom>
            <a:solidFill>
              <a:srgbClr val="FF0000"/>
            </a:solidFill>
            <a:ln w="9525">
              <a:noFill/>
              <a:round/>
              <a:headEnd/>
              <a:tailEnd/>
            </a:ln>
          </p:spPr>
          <p:txBody>
            <a:bodyPr/>
            <a:lstStyle/>
            <a:p>
              <a:endParaRPr lang="en-US" sz="1100">
                <a:solidFill>
                  <a:srgbClr val="404040"/>
                </a:solidFill>
              </a:endParaRPr>
            </a:p>
          </p:txBody>
        </p:sp>
      </p:grpSp>
    </p:spTree>
    <p:extLst>
      <p:ext uri="{BB962C8B-B14F-4D97-AF65-F5344CB8AC3E}">
        <p14:creationId xmlns:p14="http://schemas.microsoft.com/office/powerpoint/2010/main" val="77781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6BF7-4ED0-534B-A669-02BB514764F7}"/>
              </a:ext>
            </a:extLst>
          </p:cNvPr>
          <p:cNvSpPr>
            <a:spLocks noGrp="1"/>
          </p:cNvSpPr>
          <p:nvPr>
            <p:ph type="title"/>
          </p:nvPr>
        </p:nvSpPr>
        <p:spPr/>
        <p:txBody>
          <a:bodyPr/>
          <a:lstStyle/>
          <a:p>
            <a:r>
              <a:rPr lang="en-US"/>
              <a:t>Team for Lean </a:t>
            </a:r>
          </a:p>
        </p:txBody>
      </p:sp>
      <p:sp>
        <p:nvSpPr>
          <p:cNvPr id="5" name="Text Placeholder 4">
            <a:extLst>
              <a:ext uri="{FF2B5EF4-FFF2-40B4-BE49-F238E27FC236}">
                <a16:creationId xmlns:a16="http://schemas.microsoft.com/office/drawing/2014/main" id="{3AD4FDEB-5CE9-DF45-84FC-72401F58D524}"/>
              </a:ext>
            </a:extLst>
          </p:cNvPr>
          <p:cNvSpPr>
            <a:spLocks noGrp="1"/>
          </p:cNvSpPr>
          <p:nvPr>
            <p:ph type="body" sz="quarter" idx="15"/>
          </p:nvPr>
        </p:nvSpPr>
        <p:spPr>
          <a:xfrm>
            <a:off x="548640" y="822960"/>
            <a:ext cx="11094720" cy="369332"/>
          </a:xfrm>
        </p:spPr>
        <p:txBody>
          <a:bodyPr/>
          <a:lstStyle/>
          <a:p>
            <a:r>
              <a:rPr lang="en-US"/>
              <a:t>The following roles help drive the implementation and adoption of Lean.</a:t>
            </a:r>
          </a:p>
        </p:txBody>
      </p:sp>
      <p:sp>
        <p:nvSpPr>
          <p:cNvPr id="6" name="Content Placeholder 5">
            <a:extLst>
              <a:ext uri="{FF2B5EF4-FFF2-40B4-BE49-F238E27FC236}">
                <a16:creationId xmlns:a16="http://schemas.microsoft.com/office/drawing/2014/main" id="{1488C51F-78BD-D84F-B1FB-A633F9D1BD1E}"/>
              </a:ext>
            </a:extLst>
          </p:cNvPr>
          <p:cNvSpPr>
            <a:spLocks noGrp="1"/>
          </p:cNvSpPr>
          <p:nvPr>
            <p:ph sz="quarter" idx="17"/>
          </p:nvPr>
        </p:nvSpPr>
        <p:spPr>
          <a:xfrm>
            <a:off x="548640" y="1371600"/>
            <a:ext cx="11102023" cy="4119076"/>
          </a:xfrm>
        </p:spPr>
        <p:txBody>
          <a:bodyPr/>
          <a:lstStyle/>
          <a:p>
            <a:pPr marL="7938" indent="0">
              <a:spcAft>
                <a:spcPts val="600"/>
              </a:spcAft>
              <a:buNone/>
            </a:pPr>
            <a:r>
              <a:rPr lang="en-US" b="1"/>
              <a:t>Operational Excellence Council – Company-wide Rollout and Oversight</a:t>
            </a:r>
          </a:p>
          <a:p>
            <a:pPr marL="344488" indent="-146050">
              <a:spcAft>
                <a:spcPts val="1000"/>
              </a:spcAft>
            </a:pPr>
            <a:r>
              <a:rPr lang="en-US"/>
              <a:t>7 Lean experts representing every Brink’s region (led by Jamal Powell)</a:t>
            </a:r>
          </a:p>
          <a:p>
            <a:pPr marL="344488" indent="-146050">
              <a:spcAft>
                <a:spcPts val="1000"/>
              </a:spcAft>
            </a:pPr>
            <a:r>
              <a:rPr lang="en-US"/>
              <a:t>Develop and support Lean implementation </a:t>
            </a:r>
          </a:p>
          <a:p>
            <a:pPr marL="344488" indent="-146050">
              <a:spcAft>
                <a:spcPts val="2000"/>
              </a:spcAft>
            </a:pPr>
            <a:r>
              <a:rPr lang="en-US"/>
              <a:t>Work closely with finance, training and communications</a:t>
            </a:r>
          </a:p>
          <a:p>
            <a:pPr marL="7938" indent="0">
              <a:spcAft>
                <a:spcPts val="600"/>
              </a:spcAft>
              <a:buNone/>
            </a:pPr>
            <a:r>
              <a:rPr lang="en-US" b="1"/>
              <a:t>Lean Champions – Local Implementation &amp; Communications</a:t>
            </a:r>
          </a:p>
          <a:p>
            <a:pPr marL="344488" indent="-146050">
              <a:spcAft>
                <a:spcPts val="1000"/>
              </a:spcAft>
            </a:pPr>
            <a:r>
              <a:rPr lang="en-US"/>
              <a:t>Stay informed about Lean activities and expectations by working closely with your regional leader</a:t>
            </a:r>
          </a:p>
          <a:p>
            <a:pPr marL="344488" indent="-146050">
              <a:spcAft>
                <a:spcPts val="2000"/>
              </a:spcAft>
            </a:pPr>
            <a:r>
              <a:rPr lang="en-US"/>
              <a:t>Work with GM and HR to administer and communicate about Lean at local level</a:t>
            </a:r>
          </a:p>
          <a:p>
            <a:pPr marL="7938" indent="0">
              <a:spcAft>
                <a:spcPts val="600"/>
              </a:spcAft>
              <a:buNone/>
            </a:pPr>
            <a:r>
              <a:rPr lang="en-US" b="1"/>
              <a:t>Lean Coaches – Local Guidance</a:t>
            </a:r>
          </a:p>
          <a:p>
            <a:pPr marL="344488" indent="-146050">
              <a:spcAft>
                <a:spcPts val="1000"/>
              </a:spcAft>
            </a:pPr>
            <a:r>
              <a:rPr lang="en-US"/>
              <a:t>Walk alongside employees as they learn and implement Lean</a:t>
            </a:r>
          </a:p>
          <a:p>
            <a:pPr marL="344488" indent="-146050">
              <a:spcAft>
                <a:spcPts val="2000"/>
              </a:spcAft>
            </a:pPr>
            <a:r>
              <a:rPr lang="en-US"/>
              <a:t>Work in coordination with regional leader and Lean Champion </a:t>
            </a:r>
          </a:p>
        </p:txBody>
      </p:sp>
      <p:sp>
        <p:nvSpPr>
          <p:cNvPr id="4" name="Footer Placeholder 3">
            <a:extLst>
              <a:ext uri="{FF2B5EF4-FFF2-40B4-BE49-F238E27FC236}">
                <a16:creationId xmlns:a16="http://schemas.microsoft.com/office/drawing/2014/main" id="{80E32C1D-8DC7-9B43-89DE-8ACA8A79EC00}"/>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8189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EFE7-9AF6-8F4E-8A57-5AC9D626BF5D}"/>
              </a:ext>
            </a:extLst>
          </p:cNvPr>
          <p:cNvSpPr>
            <a:spLocks noGrp="1"/>
          </p:cNvSpPr>
          <p:nvPr>
            <p:ph type="title"/>
          </p:nvPr>
        </p:nvSpPr>
        <p:spPr/>
        <p:txBody>
          <a:bodyPr/>
          <a:lstStyle/>
          <a:p>
            <a:r>
              <a:rPr lang="en-US"/>
              <a:t>3 Lean Champion Assignments</a:t>
            </a:r>
          </a:p>
        </p:txBody>
      </p:sp>
      <p:sp>
        <p:nvSpPr>
          <p:cNvPr id="3" name="Content Placeholder 2">
            <a:extLst>
              <a:ext uri="{FF2B5EF4-FFF2-40B4-BE49-F238E27FC236}">
                <a16:creationId xmlns:a16="http://schemas.microsoft.com/office/drawing/2014/main" id="{B675B57D-F4D8-4A4B-BB06-E5AC1FB6C760}"/>
              </a:ext>
            </a:extLst>
          </p:cNvPr>
          <p:cNvSpPr>
            <a:spLocks noGrp="1"/>
          </p:cNvSpPr>
          <p:nvPr>
            <p:ph sz="quarter" idx="13"/>
          </p:nvPr>
        </p:nvSpPr>
        <p:spPr>
          <a:xfrm>
            <a:off x="541338" y="1371600"/>
            <a:ext cx="11116627" cy="4865434"/>
          </a:xfrm>
        </p:spPr>
        <p:txBody>
          <a:bodyPr/>
          <a:lstStyle/>
          <a:p>
            <a:pPr marL="236538" indent="-236538">
              <a:buFont typeface="+mj-lt"/>
              <a:buAutoNum type="arabicPeriod"/>
            </a:pPr>
            <a:r>
              <a:rPr lang="en-US" b="1"/>
              <a:t>Facilitate the development of a Lean roadmap to plan and track the implementation for your country. </a:t>
            </a:r>
          </a:p>
          <a:p>
            <a:pPr marL="344488" indent="-146050"/>
            <a:r>
              <a:rPr lang="en-US"/>
              <a:t>Help define targets and determine a cadence for review (ideally weekly). </a:t>
            </a:r>
          </a:p>
          <a:p>
            <a:pPr marL="344488" indent="-146050"/>
            <a:r>
              <a:rPr lang="en-US"/>
              <a:t>Build a 6- to 12-month plan, be specific, and identify what to do in the next 1 to 3 months. </a:t>
            </a:r>
          </a:p>
          <a:p>
            <a:pPr marL="344488" indent="-146050">
              <a:spcAft>
                <a:spcPts val="2500"/>
              </a:spcAft>
            </a:pPr>
            <a:r>
              <a:rPr lang="en-US"/>
              <a:t>Define roles and responsibilities for everyone who is part of the review, and make it visual (set up a place where you can display the information and gather as a team to discuss progress).</a:t>
            </a:r>
          </a:p>
          <a:p>
            <a:pPr marL="236538" indent="-236538">
              <a:buFont typeface="+mj-lt"/>
              <a:buAutoNum type="arabicPeriod" startAt="2"/>
            </a:pPr>
            <a:r>
              <a:rPr lang="en-US" b="1"/>
              <a:t>Help define the right KPIs to track and improve. </a:t>
            </a:r>
          </a:p>
          <a:p>
            <a:pPr marL="344488" indent="-146050"/>
            <a:r>
              <a:rPr lang="en-US"/>
              <a:t>Include them as part of the cadence for review. </a:t>
            </a:r>
          </a:p>
          <a:p>
            <a:pPr marL="344488" indent="-146050"/>
            <a:r>
              <a:rPr lang="en-US"/>
              <a:t>Use them to see what kind of impact your actions are having.</a:t>
            </a:r>
          </a:p>
          <a:p>
            <a:pPr marL="344488" indent="-146050">
              <a:spcAft>
                <a:spcPts val="2500"/>
              </a:spcAft>
            </a:pPr>
            <a:r>
              <a:rPr lang="en-US"/>
              <a:t>Refer to your country’s Operational Excellence assessment for a baseline.</a:t>
            </a:r>
          </a:p>
          <a:p>
            <a:pPr marL="236538" indent="-236538">
              <a:buFont typeface="+mj-lt"/>
              <a:buAutoNum type="arabicPeriod" startAt="3"/>
            </a:pPr>
            <a:r>
              <a:rPr lang="en-US" b="1"/>
              <a:t>Make sure the Lean Bronze certification candidates can put what they are learning into action. </a:t>
            </a:r>
          </a:p>
          <a:p>
            <a:pPr marL="344488" indent="-146050">
              <a:spcAft>
                <a:spcPts val="2500"/>
              </a:spcAft>
            </a:pPr>
            <a:r>
              <a:rPr lang="en-US"/>
              <a:t>Facilitate (if you can) a hands-on workshops with the available materials.</a:t>
            </a:r>
          </a:p>
        </p:txBody>
      </p:sp>
      <p:sp>
        <p:nvSpPr>
          <p:cNvPr id="4" name="Footer Placeholder 3">
            <a:extLst>
              <a:ext uri="{FF2B5EF4-FFF2-40B4-BE49-F238E27FC236}">
                <a16:creationId xmlns:a16="http://schemas.microsoft.com/office/drawing/2014/main" id="{7B175C98-4535-8442-89C1-BCF2B6166828}"/>
              </a:ext>
            </a:extLst>
          </p:cNvPr>
          <p:cNvSpPr>
            <a:spLocks noGrp="1"/>
          </p:cNvSpPr>
          <p:nvPr>
            <p:ph type="ftr" sz="quarter" idx="3"/>
          </p:nvPr>
        </p:nvSpPr>
        <p:spPr/>
        <p:txBody>
          <a:bodyPr/>
          <a:lstStyle/>
          <a:p>
            <a:r>
              <a:rPr lang="en-US" dirty="0"/>
              <a:t>Confidential. For Internal Use Only – Do Not Duplicate or Distribute</a:t>
            </a:r>
          </a:p>
        </p:txBody>
      </p:sp>
    </p:spTree>
    <p:extLst>
      <p:ext uri="{BB962C8B-B14F-4D97-AF65-F5344CB8AC3E}">
        <p14:creationId xmlns:p14="http://schemas.microsoft.com/office/powerpoint/2010/main" val="219248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375-DBA7-B744-A50E-B82EC15BF01C}"/>
              </a:ext>
            </a:extLst>
          </p:cNvPr>
          <p:cNvSpPr>
            <a:spLocks noGrp="1"/>
          </p:cNvSpPr>
          <p:nvPr>
            <p:ph type="title"/>
          </p:nvPr>
        </p:nvSpPr>
        <p:spPr/>
        <p:txBody>
          <a:bodyPr/>
          <a:lstStyle/>
          <a:p>
            <a:r>
              <a:rPr lang="en-US"/>
              <a:t>Global Lean Program Overview</a:t>
            </a:r>
          </a:p>
        </p:txBody>
      </p:sp>
      <p:sp>
        <p:nvSpPr>
          <p:cNvPr id="3" name="Footer Placeholder 2">
            <a:extLst>
              <a:ext uri="{FF2B5EF4-FFF2-40B4-BE49-F238E27FC236}">
                <a16:creationId xmlns:a16="http://schemas.microsoft.com/office/drawing/2014/main" id="{F25601B1-75F5-5241-9DBE-0CA26C75DB78}"/>
              </a:ext>
            </a:extLst>
          </p:cNvPr>
          <p:cNvSpPr>
            <a:spLocks noGrp="1"/>
          </p:cNvSpPr>
          <p:nvPr>
            <p:ph type="ftr" sz="quarter" idx="3"/>
          </p:nvPr>
        </p:nvSpPr>
        <p:spPr/>
        <p:txBody>
          <a:bodyPr/>
          <a:lstStyle/>
          <a:p>
            <a:r>
              <a:rPr lang="en-US" dirty="0"/>
              <a:t>Confidential. For Internal Use Only – Do Not Duplicate or Distribute</a:t>
            </a:r>
          </a:p>
        </p:txBody>
      </p:sp>
      <p:graphicFrame>
        <p:nvGraphicFramePr>
          <p:cNvPr id="5" name="Table 4">
            <a:extLst>
              <a:ext uri="{FF2B5EF4-FFF2-40B4-BE49-F238E27FC236}">
                <a16:creationId xmlns:a16="http://schemas.microsoft.com/office/drawing/2014/main" id="{71DF5796-6CD6-5F4A-B2F1-455DCE970E05}"/>
              </a:ext>
            </a:extLst>
          </p:cNvPr>
          <p:cNvGraphicFramePr>
            <a:graphicFrameLocks noGrp="1"/>
          </p:cNvGraphicFramePr>
          <p:nvPr>
            <p:extLst>
              <p:ext uri="{D42A27DB-BD31-4B8C-83A1-F6EECF244321}">
                <p14:modId xmlns:p14="http://schemas.microsoft.com/office/powerpoint/2010/main" val="2128621347"/>
              </p:ext>
            </p:extLst>
          </p:nvPr>
        </p:nvGraphicFramePr>
        <p:xfrm>
          <a:off x="647699" y="1064252"/>
          <a:ext cx="10936223" cy="5280666"/>
        </p:xfrm>
        <a:graphic>
          <a:graphicData uri="http://schemas.openxmlformats.org/drawingml/2006/table">
            <a:tbl>
              <a:tblPr bandRow="1">
                <a:tableStyleId>{5C22544A-7EE6-4342-B048-85BDC9FD1C3A}</a:tableStyleId>
              </a:tblPr>
              <a:tblGrid>
                <a:gridCol w="1960034">
                  <a:extLst>
                    <a:ext uri="{9D8B030D-6E8A-4147-A177-3AD203B41FA5}">
                      <a16:colId xmlns:a16="http://schemas.microsoft.com/office/drawing/2014/main" val="20000"/>
                    </a:ext>
                  </a:extLst>
                </a:gridCol>
                <a:gridCol w="2992063">
                  <a:extLst>
                    <a:ext uri="{9D8B030D-6E8A-4147-A177-3AD203B41FA5}">
                      <a16:colId xmlns:a16="http://schemas.microsoft.com/office/drawing/2014/main" val="20001"/>
                    </a:ext>
                  </a:extLst>
                </a:gridCol>
                <a:gridCol w="2992063">
                  <a:extLst>
                    <a:ext uri="{9D8B030D-6E8A-4147-A177-3AD203B41FA5}">
                      <a16:colId xmlns:a16="http://schemas.microsoft.com/office/drawing/2014/main" val="20002"/>
                    </a:ext>
                  </a:extLst>
                </a:gridCol>
                <a:gridCol w="2992063">
                  <a:extLst>
                    <a:ext uri="{9D8B030D-6E8A-4147-A177-3AD203B41FA5}">
                      <a16:colId xmlns:a16="http://schemas.microsoft.com/office/drawing/2014/main" val="2547504756"/>
                    </a:ext>
                  </a:extLst>
                </a:gridCol>
              </a:tblGrid>
              <a:tr h="320040">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Lean Certification Level</a:t>
                      </a:r>
                      <a:endParaRPr lang="en-US" sz="1500" b="1" i="0" kern="1200" spc="0" baseline="0" dirty="0">
                        <a:solidFill>
                          <a:schemeClr val="bg1"/>
                        </a:solidFill>
                        <a:latin typeface="Arial Narrow" panose="020B0604020202020204" pitchFamily="34" charset="0"/>
                        <a:ea typeface="Nunito Sans" charset="0"/>
                        <a:cs typeface="Arial Narrow" panose="020B0604020202020204" pitchFamily="34" charset="0"/>
                      </a:endParaRPr>
                    </a:p>
                  </a:txBody>
                  <a:tcPr marL="0" marR="0" marT="27432" marB="18288" anchor="ctr">
                    <a:lnL w="12700" cmpd="sng">
                      <a:noFill/>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A498E"/>
                    </a:solidFill>
                  </a:tcPr>
                </a:tc>
                <a:tc>
                  <a:txBody>
                    <a:bodyPr/>
                    <a:lstStyle/>
                    <a:p>
                      <a:pPr algn="ctr">
                        <a:lnSpc>
                          <a:spcPct val="90000"/>
                        </a:lnSpc>
                      </a:pPr>
                      <a:r>
                        <a:rPr lang="en-US" sz="1500" b="1" i="0" kern="1200" spc="0" baseline="0" dirty="0">
                          <a:solidFill>
                            <a:schemeClr val="bg1"/>
                          </a:solidFill>
                          <a:latin typeface="Arial Narrow" panose="020B0604020202020204" pitchFamily="34" charset="0"/>
                          <a:ea typeface="Calibri" charset="0"/>
                          <a:cs typeface="Arial Narrow" panose="020B0604020202020204" pitchFamily="34" charset="0"/>
                        </a:rPr>
                        <a:t>Bronze</a:t>
                      </a:r>
                      <a:endParaRPr lang="en-US" sz="1500" b="1" i="0" kern="1200" spc="0" dirty="0">
                        <a:solidFill>
                          <a:schemeClr val="bg1"/>
                        </a:solidFill>
                        <a:latin typeface="Arial Narrow" panose="020B0604020202020204" pitchFamily="34" charset="0"/>
                        <a:ea typeface="Calibri" charset="0"/>
                        <a:cs typeface="Arial Narrow" panose="020B0604020202020204" pitchFamily="34" charset="0"/>
                      </a:endParaRP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tc>
                  <a:txBody>
                    <a:bodyPr/>
                    <a:lstStyle/>
                    <a:p>
                      <a:pPr algn="ctr">
                        <a:lnSpc>
                          <a:spcPct val="90000"/>
                        </a:lnSpc>
                      </a:pPr>
                      <a:r>
                        <a:rPr lang="en-US" sz="1500" b="1" i="0" kern="1200" spc="0" dirty="0">
                          <a:solidFill>
                            <a:srgbClr val="404040"/>
                          </a:solidFill>
                          <a:latin typeface="Arial Narrow" panose="020B0604020202020204" pitchFamily="34" charset="0"/>
                          <a:ea typeface="Calibri" charset="0"/>
                          <a:cs typeface="Arial Narrow" panose="020B0604020202020204" pitchFamily="34" charset="0"/>
                        </a:rPr>
                        <a:t>Silver</a:t>
                      </a: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a:blip r:embed="rId4"/>
                      <a:stretch>
                        <a:fillRect/>
                      </a:stretch>
                    </a:blipFill>
                  </a:tcPr>
                </a:tc>
                <a:tc>
                  <a:txBody>
                    <a:bodyPr/>
                    <a:lstStyle/>
                    <a:p>
                      <a:pPr algn="ctr">
                        <a:lnSpc>
                          <a:spcPct val="90000"/>
                        </a:lnSpc>
                      </a:pPr>
                      <a:r>
                        <a:rPr lang="en-US" sz="1500" b="1" i="0" kern="1200" spc="0" baseline="0" dirty="0">
                          <a:solidFill>
                            <a:srgbClr val="404040"/>
                          </a:solidFill>
                          <a:latin typeface="Arial Narrow" panose="020B0604020202020204" pitchFamily="34" charset="0"/>
                          <a:ea typeface="Calibri" charset="0"/>
                          <a:cs typeface="Arial Narrow" panose="020B0604020202020204" pitchFamily="34" charset="0"/>
                        </a:rPr>
                        <a:t>Gold</a:t>
                      </a:r>
                    </a:p>
                  </a:txBody>
                  <a:tcPr marL="0" marR="0" marT="27432"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blipFill>
                      <a:blip r:embed="rId5"/>
                      <a:stretch>
                        <a:fillRect/>
                      </a:stretch>
                    </a:blipFill>
                  </a:tcPr>
                </a:tc>
                <a:extLst>
                  <a:ext uri="{0D108BD9-81ED-4DB2-BD59-A6C34878D82A}">
                    <a16:rowId xmlns:a16="http://schemas.microsoft.com/office/drawing/2014/main" val="10000"/>
                  </a:ext>
                </a:extLst>
              </a:tr>
              <a:tr h="571506">
                <a:tc>
                  <a:txBody>
                    <a:bodyPr/>
                    <a:lstStyle/>
                    <a:p>
                      <a:pPr algn="l" fontAlgn="ctr"/>
                      <a:r>
                        <a:rPr lang="en-US" sz="1200" b="1" u="none" strike="noStrike" dirty="0">
                          <a:effectLst/>
                        </a:rPr>
                        <a:t>Expected Skills</a:t>
                      </a:r>
                      <a:endParaRPr lang="en-US" sz="1200" b="1" i="0" u="none" strike="noStrike" dirty="0">
                        <a:solidFill>
                          <a:srgbClr val="000000"/>
                        </a:solidFill>
                        <a:effectLst/>
                        <a:latin typeface="Calibri" panose="020F0502020204030204" pitchFamily="34" charset="0"/>
                      </a:endParaRPr>
                    </a:p>
                  </a:txBody>
                  <a:tcPr marL="5772" marR="5772" marT="5772" marB="0"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404040"/>
                          </a:solidFill>
                          <a:effectLst/>
                          <a:latin typeface="Arial Narrow" panose="020B0604020202020204" pitchFamily="34" charset="0"/>
                          <a:cs typeface="Arial Narrow" panose="020B0604020202020204" pitchFamily="34" charset="0"/>
                        </a:rPr>
                        <a:t>Application of Lean principles</a:t>
                      </a:r>
                      <a:r>
                        <a:rPr lang="en-US" sz="900" b="0" i="0" u="none" strike="noStrike" baseline="0" dirty="0">
                          <a:solidFill>
                            <a:srgbClr val="404040"/>
                          </a:solidFill>
                          <a:effectLst/>
                          <a:latin typeface="Arial Narrow" panose="020B0604020202020204" pitchFamily="34" charset="0"/>
                          <a:cs typeface="Arial Narrow" panose="020B0604020202020204" pitchFamily="34" charset="0"/>
                        </a:rPr>
                        <a:t> and tools in daily work habits</a:t>
                      </a:r>
                      <a:endParaRPr lang="en-US" sz="900" b="0" i="0" u="none" strike="noStrike" dirty="0">
                        <a:solidFill>
                          <a:srgbClr val="404040"/>
                        </a:solidFill>
                        <a:effectLst/>
                        <a:latin typeface="Arial Narrow" panose="020B0604020202020204" pitchFamily="34" charset="0"/>
                        <a:cs typeface="Arial Narrow" panose="020B0604020202020204" pitchFamily="34" charset="0"/>
                      </a:endParaRPr>
                    </a:p>
                  </a:txBody>
                  <a:tcPr marR="27432">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117475" indent="-117475" algn="l" fontAlgn="ctr">
                        <a:buFont typeface="Arial" panose="020B0604020202020204" pitchFamily="34" charset="0"/>
                        <a:buChar char="•"/>
                        <a:tabLst/>
                      </a:pPr>
                      <a:r>
                        <a:rPr lang="en-US" sz="900" b="0" i="0" u="none" strike="noStrike" dirty="0">
                          <a:solidFill>
                            <a:srgbClr val="404040"/>
                          </a:solidFill>
                          <a:effectLst/>
                          <a:latin typeface="Arial Narrow" panose="020B0604020202020204" pitchFamily="34" charset="0"/>
                          <a:cs typeface="Arial Narrow" panose="020B0604020202020204" pitchFamily="34" charset="0"/>
                        </a:rPr>
                        <a:t>Coaching others in the application of Lean tools and principles</a:t>
                      </a:r>
                    </a:p>
                    <a:p>
                      <a:pPr marL="117475" indent="-117475" algn="l" fontAlgn="ctr">
                        <a:buFont typeface="Arial" panose="020B0604020202020204" pitchFamily="34" charset="0"/>
                        <a:buChar char="•"/>
                        <a:tabLst/>
                      </a:pPr>
                      <a:r>
                        <a:rPr lang="en-US" sz="900" b="0" i="0" u="none" strike="noStrike" dirty="0">
                          <a:solidFill>
                            <a:srgbClr val="404040"/>
                          </a:solidFill>
                          <a:effectLst/>
                          <a:latin typeface="Arial Narrow" panose="020B0604020202020204" pitchFamily="34" charset="0"/>
                          <a:cs typeface="Arial Narrow" panose="020B0604020202020204" pitchFamily="34" charset="0"/>
                        </a:rPr>
                        <a:t>Facilitating</a:t>
                      </a:r>
                      <a:r>
                        <a:rPr lang="en-US" sz="900" b="0" i="0" u="none" strike="noStrike" baseline="0" dirty="0">
                          <a:solidFill>
                            <a:srgbClr val="404040"/>
                          </a:solidFill>
                          <a:effectLst/>
                          <a:latin typeface="Arial Narrow" panose="020B0604020202020204" pitchFamily="34" charset="0"/>
                          <a:cs typeface="Arial Narrow" panose="020B0604020202020204" pitchFamily="34" charset="0"/>
                        </a:rPr>
                        <a:t> </a:t>
                      </a:r>
                      <a:r>
                        <a:rPr lang="en-US" sz="900" b="0" i="0" u="none" strike="noStrike" kern="1200" dirty="0">
                          <a:solidFill>
                            <a:srgbClr val="404040"/>
                          </a:solidFill>
                          <a:effectLst/>
                          <a:latin typeface="Arial Narrow" panose="020B0604020202020204" pitchFamily="34" charset="0"/>
                          <a:cs typeface="Arial Narrow" panose="020B0604020202020204" pitchFamily="34" charset="0"/>
                        </a:rPr>
                        <a:t>Lean Days</a:t>
                      </a:r>
                    </a:p>
                    <a:p>
                      <a:pPr marL="117475" indent="-117475" algn="l" fontAlgn="ctr">
                        <a:buFont typeface="Arial" panose="020B0604020202020204" pitchFamily="34" charset="0"/>
                        <a:buChar char="•"/>
                        <a:tabLst/>
                      </a:pPr>
                      <a:r>
                        <a:rPr lang="en-US" sz="900" b="0" i="0" u="none" strike="noStrike" kern="1200" dirty="0">
                          <a:solidFill>
                            <a:srgbClr val="404040"/>
                          </a:solidFill>
                          <a:effectLst/>
                          <a:latin typeface="Arial Narrow" panose="020B0604020202020204" pitchFamily="34" charset="0"/>
                          <a:cs typeface="Arial Narrow" panose="020B0604020202020204" pitchFamily="34" charset="0"/>
                        </a:rPr>
                        <a:t>Focus on functional VSM improvements</a:t>
                      </a:r>
                      <a:endPar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endParaRPr>
                    </a:p>
                  </a:txBody>
                  <a:tcPr marR="27432">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Training others in the application of Lean tools and principles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Facilitating kaizen events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Focus on cross functional VSM improvements</a:t>
                      </a:r>
                    </a:p>
                  </a:txBody>
                  <a:tcPr marR="27432">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1"/>
                  </a:ext>
                </a:extLst>
              </a:tr>
              <a:tr h="0">
                <a:tc>
                  <a:txBody>
                    <a:bodyPr/>
                    <a:lstStyle/>
                    <a:p>
                      <a:pPr algn="l" rtl="0" fontAlgn="ctr"/>
                      <a:r>
                        <a:rPr lang="en-US" sz="1200" b="1" u="none" strike="noStrike" dirty="0">
                          <a:effectLst/>
                        </a:rPr>
                        <a:t>Training Modules </a:t>
                      </a:r>
                      <a:br>
                        <a:rPr lang="en-US" sz="1200" b="1" u="none" strike="noStrike" dirty="0">
                          <a:effectLst/>
                        </a:rPr>
                      </a:br>
                      <a:r>
                        <a:rPr lang="en-US" sz="1200" b="1" u="none" strike="noStrike" dirty="0">
                          <a:effectLst/>
                        </a:rPr>
                        <a:t>(eLearning </a:t>
                      </a:r>
                      <a:br>
                        <a:rPr lang="en-US" sz="1200" b="1" u="none" strike="noStrike" dirty="0">
                          <a:effectLst/>
                        </a:rPr>
                      </a:br>
                      <a:r>
                        <a:rPr lang="en-US" sz="1200" b="1" u="none" strike="noStrike" dirty="0">
                          <a:effectLst/>
                        </a:rPr>
                        <a:t>&amp; Application </a:t>
                      </a:r>
                      <a:br>
                        <a:rPr lang="en-US" sz="1200" b="1" u="none" strike="noStrike" dirty="0">
                          <a:effectLst/>
                        </a:rPr>
                      </a:br>
                      <a:r>
                        <a:rPr lang="en-US" sz="1200" b="1" u="none" strike="noStrike" dirty="0">
                          <a:effectLst/>
                        </a:rPr>
                        <a:t>Workshops)</a:t>
                      </a:r>
                      <a:endParaRPr lang="en-US" sz="1200" b="1" i="0" u="none" strike="noStrike" dirty="0">
                        <a:solidFill>
                          <a:srgbClr val="000000"/>
                        </a:solidFill>
                        <a:effectLst/>
                        <a:latin typeface="Calibri" panose="020F0502020204030204" pitchFamily="34" charset="0"/>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Building a Continuous Improvement Culture</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Problem Solving to Deliver Results</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5S Workplace</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Value Stream Mapping Intro (VSM)</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Visual Management (VM)</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Training within Industry (TWI/JI) – Intro.</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Lean daily management – Huddle</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Total Productive Maintenance (TPM)</a:t>
                      </a:r>
                    </a:p>
                  </a:txBody>
                  <a:tcPr marR="2743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A3-Coaching</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Facilitation skills - Lean day</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Value Stream Mapping (VSM), (OBC), tack time Application – More technical training How to calculate cycle time, balance workloads, introduce tools </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Training within Industry (TWI) Creating of Job Methods/Job Relation</a:t>
                      </a:r>
                    </a:p>
                    <a:p>
                      <a:pPr marL="117475" indent="-117475" algn="l" defTabSz="914400" rtl="0" eaLnBrk="1" fontAlgn="ctr" latinLnBrk="0" hangingPunct="1">
                        <a:buFont typeface="Arial" panose="020B0604020202020204" pitchFamily="34" charset="0"/>
                        <a:buChar char="•"/>
                        <a:tabLst/>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Standardized Work (SW) </a:t>
                      </a:r>
                    </a:p>
                  </a:txBody>
                  <a:tcPr marR="2743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Lead a Kaizen event </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Scrum</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Innovation; Discovery Process, Strategy Deployment</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t-BR"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TWI master trainer</a:t>
                      </a:r>
                    </a:p>
                  </a:txBody>
                  <a:tcPr marR="2743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2"/>
                  </a:ext>
                </a:extLst>
              </a:tr>
              <a:tr h="200827">
                <a:tc>
                  <a:txBody>
                    <a:bodyPr/>
                    <a:lstStyle/>
                    <a:p>
                      <a:pPr algn="l" rtl="0" fontAlgn="ctr"/>
                      <a:r>
                        <a:rPr lang="en-US" sz="1200" b="1" u="none" strike="noStrike" dirty="0">
                          <a:effectLst/>
                        </a:rPr>
                        <a:t>Knowledge Check</a:t>
                      </a:r>
                      <a:endParaRPr lang="en-US" sz="1200" b="1" i="0" u="none" strike="noStrike" dirty="0">
                        <a:solidFill>
                          <a:srgbClr val="000000"/>
                        </a:solidFill>
                        <a:effectLst/>
                        <a:latin typeface="Calibri" panose="020F0502020204030204" pitchFamily="34" charset="0"/>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Pass all eLearning modules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Complete all assignments</a:t>
                      </a:r>
                    </a:p>
                  </a:txBody>
                  <a:tcPr marR="2743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Pass all eLearning modules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Complete all assignments</a:t>
                      </a:r>
                    </a:p>
                  </a:txBody>
                  <a:tcPr marR="2743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Pass all eLearning modules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Complete all assignments</a:t>
                      </a:r>
                    </a:p>
                  </a:txBody>
                  <a:tcPr marR="2743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6"/>
                  </a:ext>
                </a:extLst>
              </a:tr>
              <a:tr h="685800">
                <a:tc>
                  <a:txBody>
                    <a:bodyPr/>
                    <a:lstStyle/>
                    <a:p>
                      <a:pPr algn="l" rtl="0" fontAlgn="ctr"/>
                      <a:r>
                        <a:rPr lang="en-US" sz="1200" b="1" u="none" strike="noStrike" dirty="0">
                          <a:effectLst/>
                        </a:rPr>
                        <a:t>Deliverables </a:t>
                      </a:r>
                      <a:endParaRPr lang="en-US" sz="1200" b="1" i="0" u="none" strike="noStrike" dirty="0">
                        <a:solidFill>
                          <a:srgbClr val="000000"/>
                        </a:solidFill>
                        <a:effectLst/>
                        <a:latin typeface="Calibri" panose="020F0502020204030204" pitchFamily="34" charset="0"/>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Complete an A3</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Demonstrate the application of tools in the working area</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Demonstrate Gemba Walk</a:t>
                      </a:r>
                      <a:r>
                        <a:rPr lang="en-US" sz="900" u="none" strike="noStrike" dirty="0">
                          <a:solidFill>
                            <a:schemeClr val="accent1"/>
                          </a:solidFill>
                          <a:effectLst/>
                        </a:rPr>
                        <a:t> </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A3 Coaching x 2</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Facilitate a Lean Day (work on 1 problem) and lead a VSM (current+future) + A3</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Facilitate Lean Workshop</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Facilitate a Kaizen Event (week long, review process and solve bigger problems)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Lead a Cross functional VSM +A3</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Lean Case Study</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3"/>
                  </a:ext>
                </a:extLst>
              </a:tr>
              <a:tr h="120387">
                <a:tc>
                  <a:txBody>
                    <a:bodyPr/>
                    <a:lstStyle/>
                    <a:p>
                      <a:pPr marL="0" algn="l" defTabSz="914400" rtl="0" eaLnBrk="1" fontAlgn="ctr" latinLnBrk="0" hangingPunct="1"/>
                      <a:r>
                        <a:rPr lang="en-US" sz="1100" b="1" u="none" strike="noStrike" kern="1200" dirty="0">
                          <a:effectLst/>
                        </a:rPr>
                        <a:t>Duration</a:t>
                      </a:r>
                      <a:endParaRPr lang="en-US" sz="1100" b="1" i="0" u="none" strike="noStrike" kern="1200" dirty="0">
                        <a:solidFill>
                          <a:srgbClr val="000000"/>
                        </a:solidFill>
                        <a:effectLst/>
                        <a:latin typeface="Calibri" panose="020F0502020204030204" pitchFamily="34" charset="0"/>
                        <a:ea typeface="+mn-ea"/>
                        <a:cs typeface="+mn-cs"/>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ctr" latinLnBrk="0" hangingPunct="1">
                        <a:buFontTx/>
                        <a:buNone/>
                        <a:tabLst/>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5 months (between training, deliverables, A3 development and closing)</a:t>
                      </a:r>
                    </a:p>
                  </a:txBody>
                  <a:tcPr marR="27432"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0" indent="0" algn="l" defTabSz="914400" rtl="0" eaLnBrk="1" fontAlgn="ctr" latinLnBrk="0" hangingPunct="1">
                        <a:buFontTx/>
                        <a:buNone/>
                        <a:tabLst/>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6 months</a:t>
                      </a:r>
                    </a:p>
                  </a:txBody>
                  <a:tcPr marR="27432"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0" indent="0" algn="l" defTabSz="914400" rtl="0" eaLnBrk="1" fontAlgn="ctr" latinLnBrk="0" hangingPunct="1">
                        <a:buFontTx/>
                        <a:buNone/>
                        <a:tabLst/>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6 months</a:t>
                      </a:r>
                    </a:p>
                  </a:txBody>
                  <a:tcPr marR="27432"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4"/>
                  </a:ext>
                </a:extLst>
              </a:tr>
              <a:tr h="685800">
                <a:tc>
                  <a:txBody>
                    <a:bodyPr/>
                    <a:lstStyle/>
                    <a:p>
                      <a:pPr marL="0" algn="l" defTabSz="914400" rtl="0" eaLnBrk="1" fontAlgn="ctr" latinLnBrk="0" hangingPunct="1"/>
                      <a:r>
                        <a:rPr lang="en-US" sz="1100" b="1" u="none" strike="noStrike" kern="1200" dirty="0">
                          <a:effectLst/>
                        </a:rPr>
                        <a:t>Reading Material/Books*</a:t>
                      </a:r>
                      <a:endParaRPr lang="en-US" sz="1100" b="1" i="0" u="none" strike="noStrike" kern="1200" dirty="0">
                        <a:solidFill>
                          <a:srgbClr val="000000"/>
                        </a:solidFill>
                        <a:effectLst/>
                        <a:latin typeface="Calibri" panose="020F0502020204030204" pitchFamily="34" charset="0"/>
                        <a:ea typeface="+mn-ea"/>
                        <a:cs typeface="+mn-cs"/>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Everything I know about Lean I learned in first grade</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Lean Handbook and Flash Cards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Managing to Learn</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5S for Operators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Videos</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Learning to see</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Continuous flow</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Kaizen for the shop floor</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Humble Inquiry</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Videos</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Getting the right things done</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Creating a Lean Culture</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Implementing TWI</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Toyota Kata</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The Art of Doing Twice the Work in Half the Time</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7"/>
                  </a:ext>
                </a:extLst>
              </a:tr>
              <a:tr h="0">
                <a:tc>
                  <a:txBody>
                    <a:bodyPr/>
                    <a:lstStyle/>
                    <a:p>
                      <a:pPr marL="0" algn="l" defTabSz="914400" rtl="0" eaLnBrk="1" fontAlgn="ctr" latinLnBrk="0" hangingPunct="1"/>
                      <a:r>
                        <a:rPr lang="en-US" sz="1100" b="1" u="none" strike="noStrike" kern="1200" dirty="0">
                          <a:effectLst/>
                        </a:rPr>
                        <a:t>Annual</a:t>
                      </a:r>
                      <a:r>
                        <a:rPr lang="en-US" sz="1100" b="1" u="none" strike="noStrike" kern="1200" baseline="0" dirty="0">
                          <a:effectLst/>
                        </a:rPr>
                        <a:t> </a:t>
                      </a:r>
                      <a:r>
                        <a:rPr lang="en-US" sz="1100" b="1" u="none" strike="noStrike" kern="1200" dirty="0">
                          <a:effectLst/>
                        </a:rPr>
                        <a:t>Recertification</a:t>
                      </a:r>
                      <a:endParaRPr lang="en-US" sz="1100" b="1" i="0" u="none" strike="noStrike" kern="1200" dirty="0">
                        <a:solidFill>
                          <a:srgbClr val="000000"/>
                        </a:solidFill>
                        <a:effectLst/>
                        <a:latin typeface="Calibri" panose="020F0502020204030204" pitchFamily="34" charset="0"/>
                        <a:ea typeface="+mn-ea"/>
                        <a:cs typeface="+mn-cs"/>
                      </a:endParaRPr>
                    </a:p>
                  </a:txBody>
                  <a:tcPr marL="5772" marR="5772" marT="5772"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r>
                        <a:rPr lang="en-US" sz="900" b="1" u="none" strike="noStrike" kern="1200" dirty="0">
                          <a:solidFill>
                            <a:srgbClr val="404040"/>
                          </a:solidFill>
                          <a:effectLst/>
                          <a:latin typeface="+mn-lt"/>
                          <a:ea typeface="+mn-ea"/>
                          <a:cs typeface="+mn-cs"/>
                        </a:rPr>
                        <a:t>Reach 10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Complete e-learning (prerequisite)</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A3=3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5S=2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Gemba Walk =2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VSM event=3 points</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DBA99">
                        <a:alpha val="29761"/>
                      </a:srgbClr>
                    </a:solidFill>
                  </a:tcPr>
                </a:tc>
                <a:tc>
                  <a:txBody>
                    <a:bodyPr/>
                    <a:lstStyle/>
                    <a:p>
                      <a:pPr marL="0" algn="l" defTabSz="914400" rtl="0" eaLnBrk="1" fontAlgn="ctr" latinLnBrk="0" hangingPunct="1"/>
                      <a:r>
                        <a:rPr lang="en-US" sz="900" b="1" u="none" strike="noStrike" kern="1200" dirty="0">
                          <a:solidFill>
                            <a:srgbClr val="404040"/>
                          </a:solidFill>
                          <a:effectLst/>
                        </a:rPr>
                        <a:t>Reach</a:t>
                      </a:r>
                      <a:r>
                        <a:rPr lang="en-US" sz="900" b="1" u="none" strike="noStrike" kern="1200" baseline="0" dirty="0">
                          <a:solidFill>
                            <a:srgbClr val="404040"/>
                          </a:solidFill>
                          <a:effectLst/>
                        </a:rPr>
                        <a:t> </a:t>
                      </a:r>
                      <a:r>
                        <a:rPr lang="en-US" sz="900" b="1" u="none" strike="noStrike" kern="1200" dirty="0">
                          <a:solidFill>
                            <a:srgbClr val="404040"/>
                          </a:solidFill>
                          <a:effectLst/>
                        </a:rPr>
                        <a:t>20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Complete e-learning (prerequisite)</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A3 = 3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VSM = 3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Coach A3= 6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Lead Lean day= 8 points</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9EAED">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1" u="none" strike="noStrike" kern="1200" dirty="0">
                          <a:solidFill>
                            <a:srgbClr val="404040"/>
                          </a:solidFill>
                          <a:effectLst/>
                          <a:latin typeface="+mn-lt"/>
                          <a:ea typeface="+mn-ea"/>
                          <a:cs typeface="+mn-cs"/>
                        </a:rPr>
                        <a:t>Reach 30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A3=3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VSM = 3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Coach A3= 6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Deliver training (by slot)= 8 points</a:t>
                      </a:r>
                    </a:p>
                    <a:p>
                      <a:pPr marL="117475" marR="0" lvl="0" indent="-117475"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rgbClr val="404040"/>
                          </a:solidFill>
                          <a:effectLst/>
                          <a:latin typeface="Arial Narrow" panose="020B0604020202020204" pitchFamily="34" charset="0"/>
                          <a:ea typeface="+mn-ea"/>
                          <a:cs typeface="Arial Narrow" panose="020B0604020202020204" pitchFamily="34" charset="0"/>
                        </a:rPr>
                        <a:t>Lead kaizen Event=10 points</a:t>
                      </a:r>
                    </a:p>
                  </a:txBody>
                  <a:tcPr marR="5772">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19105">
                        <a:alpha val="20000"/>
                      </a:srgbClr>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F18C9FE5-2F2F-4D45-A4F4-1EA2A2825806}"/>
              </a:ext>
            </a:extLst>
          </p:cNvPr>
          <p:cNvSpPr/>
          <p:nvPr/>
        </p:nvSpPr>
        <p:spPr>
          <a:xfrm>
            <a:off x="548641" y="3496733"/>
            <a:ext cx="5064760" cy="787400"/>
          </a:xfrm>
          <a:prstGeom prst="rect">
            <a:avLst/>
          </a:prstGeom>
          <a:noFill/>
          <a:ln w="38100">
            <a:solidFill>
              <a:srgbClr val="0A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901C3C-ADEA-EF49-9543-D0801EF49002}"/>
              </a:ext>
            </a:extLst>
          </p:cNvPr>
          <p:cNvSpPr/>
          <p:nvPr/>
        </p:nvSpPr>
        <p:spPr>
          <a:xfrm>
            <a:off x="548641" y="5427132"/>
            <a:ext cx="5064760" cy="917785"/>
          </a:xfrm>
          <a:prstGeom prst="rect">
            <a:avLst/>
          </a:prstGeom>
          <a:noFill/>
          <a:ln w="38100">
            <a:solidFill>
              <a:srgbClr val="0A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74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ks_2021">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inks_2021" id="{0906AB56-206C-7047-B4DB-93BDFB87B381}" vid="{62352836-0FE6-7A4B-87DA-F7A63ADA0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9225</TotalTime>
  <Words>3488</Words>
  <Application>Microsoft Macintosh PowerPoint</Application>
  <PresentationFormat>Widescreen</PresentationFormat>
  <Paragraphs>515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(null)</vt:lpstr>
      <vt:lpstr>System Font Regular</vt:lpstr>
      <vt:lpstr>Arial</vt:lpstr>
      <vt:lpstr>Arial Narrow</vt:lpstr>
      <vt:lpstr>Calibri</vt:lpstr>
      <vt:lpstr>Brinks_2021</vt:lpstr>
      <vt:lpstr>Lean Champions</vt:lpstr>
      <vt:lpstr>About our Discussion </vt:lpstr>
      <vt:lpstr>5 Questions to Get to Know Each Other</vt:lpstr>
      <vt:lpstr>About Lean – Overview </vt:lpstr>
      <vt:lpstr>About Lean – All About People</vt:lpstr>
      <vt:lpstr>Reporting Example | Lean Priorities Monthly Dashboard</vt:lpstr>
      <vt:lpstr>Team for Lean </vt:lpstr>
      <vt:lpstr>3 Lean Champion Assignments</vt:lpstr>
      <vt:lpstr>Global Lean Program Overview</vt:lpstr>
      <vt:lpstr>Online Training Launch &amp; Supporting Materials – Bronze Level</vt:lpstr>
      <vt:lpstr>Overview of Bronze Training</vt:lpstr>
      <vt:lpstr>Checklist of Ongoing Responsibilities</vt:lpstr>
      <vt:lpstr>Lean Success Stories</vt:lpstr>
      <vt:lpstr>Lean Success | United States</vt:lpstr>
      <vt:lpstr>Lean Success | Canada</vt:lpstr>
      <vt:lpstr>Lean Success | Mexico</vt:lpstr>
      <vt:lpstr>Lean Success | Czech Republic</vt:lpstr>
      <vt:lpstr>Lean Success | Morocco</vt:lpstr>
      <vt:lpstr>Lean Success | Singapore</vt:lpstr>
      <vt:lpstr>Lean Success | Singapore</vt:lpstr>
      <vt:lpstr>PowerPoint Presentation</vt:lpstr>
    </vt:vector>
  </TitlesOfParts>
  <Company>Brink's,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1 (SP1) Targets Exceeded Substantial Value Created for Shareholders</dc:title>
  <dc:creator>Bonnie Hamilton</dc:creator>
  <cp:lastModifiedBy>Becky Ofarrell</cp:lastModifiedBy>
  <cp:revision>514</cp:revision>
  <cp:lastPrinted>2021-11-16T14:01:36Z</cp:lastPrinted>
  <dcterms:created xsi:type="dcterms:W3CDTF">2021-10-11T13:39:33Z</dcterms:created>
  <dcterms:modified xsi:type="dcterms:W3CDTF">2022-03-10T16:57:37Z</dcterms:modified>
</cp:coreProperties>
</file>