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9" r:id="rId4"/>
    <p:sldMasterId id="2147483810" r:id="rId5"/>
    <p:sldMasterId id="2147483882" r:id="rId6"/>
    <p:sldMasterId id="2147483905" r:id="rId7"/>
  </p:sldMasterIdLst>
  <p:notesMasterIdLst>
    <p:notesMasterId r:id="rId15"/>
  </p:notesMasterIdLst>
  <p:sldIdLst>
    <p:sldId id="299" r:id="rId8"/>
    <p:sldId id="2147482246" r:id="rId9"/>
    <p:sldId id="2147482249" r:id="rId10"/>
    <p:sldId id="2147376552" r:id="rId11"/>
    <p:sldId id="2147482237" r:id="rId12"/>
    <p:sldId id="2147376578" r:id="rId13"/>
    <p:sldId id="2147482250" r:id="rId14"/>
  </p:sldIdLst>
  <p:sldSz cx="12192000" cy="6858000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78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7344" userDrawn="1">
          <p15:clr>
            <a:srgbClr val="A4A3A4"/>
          </p15:clr>
        </p15:guide>
        <p15:guide id="6" pos="7272" userDrawn="1">
          <p15:clr>
            <a:srgbClr val="A4A3A4"/>
          </p15:clr>
        </p15:guide>
        <p15:guide id="7" pos="408" userDrawn="1">
          <p15:clr>
            <a:srgbClr val="A4A3A4"/>
          </p15:clr>
        </p15:guide>
        <p15:guide id="12" orient="horz" pos="1214" userDrawn="1">
          <p15:clr>
            <a:srgbClr val="A4A3A4"/>
          </p15:clr>
        </p15:guide>
        <p15:guide id="13" orient="horz" pos="2660" userDrawn="1">
          <p15:clr>
            <a:srgbClr val="A4A3A4"/>
          </p15:clr>
        </p15:guide>
        <p15:guide id="14" pos="888" userDrawn="1">
          <p15:clr>
            <a:srgbClr val="A4A3A4"/>
          </p15:clr>
        </p15:guide>
        <p15:guide id="15" pos="5294" userDrawn="1">
          <p15:clr>
            <a:srgbClr val="A4A3A4"/>
          </p15:clr>
        </p15:guide>
        <p15:guide id="17" pos="6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8779C9-3E27-A2F3-BDCC-C400C31DEE07}" name="Pam Girardo" initials="PG" userId="S::pam.girardo@rhudy.biz::4a6f8a50-ec98-4cf0-a2dd-c89df8ec9695" providerId="AD"/>
  <p188:author id="{364039E8-9733-DA2E-865B-2DA19560D475}" name="Elizabeth Galloway" initials="EG" userId="S::Elizabeth.Galloway@brinks.com::93cabd19-0380-4353-99f7-0394200b01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E67632"/>
    <a:srgbClr val="0A498E"/>
    <a:srgbClr val="64CFE3"/>
    <a:srgbClr val="97CAEB"/>
    <a:srgbClr val="5FA4CE"/>
    <a:srgbClr val="54B046"/>
    <a:srgbClr val="0054A6"/>
    <a:srgbClr val="F9C94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4" autoAdjust="0"/>
    <p:restoredTop sz="97419" autoAdjust="0"/>
  </p:normalViewPr>
  <p:slideViewPr>
    <p:cSldViewPr snapToGrid="0">
      <p:cViewPr varScale="1">
        <p:scale>
          <a:sx n="72" d="100"/>
          <a:sy n="72" d="100"/>
        </p:scale>
        <p:origin x="84" y="912"/>
      </p:cViewPr>
      <p:guideLst>
        <p:guide pos="4078"/>
        <p:guide pos="336"/>
        <p:guide pos="7344"/>
        <p:guide pos="7272"/>
        <p:guide pos="408"/>
        <p:guide orient="horz" pos="1214"/>
        <p:guide orient="horz" pos="2660"/>
        <p:guide pos="888"/>
        <p:guide pos="5294"/>
        <p:guide pos="62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191"/>
    </p:cViewPr>
  </p:sorterViewPr>
  <p:notesViewPr>
    <p:cSldViewPr snapToGrid="0">
      <p:cViewPr varScale="1">
        <p:scale>
          <a:sx n="111" d="100"/>
          <a:sy n="111" d="100"/>
        </p:scale>
        <p:origin x="2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McNeff" userId="0b94d823-4516-46af-9612-d55ea0565d54" providerId="ADAL" clId="{75F98886-5689-431F-BC97-3F619A161E52}"/>
    <pc:docChg chg="custSel delSld modSld">
      <pc:chgData name="Kelly McNeff" userId="0b94d823-4516-46af-9612-d55ea0565d54" providerId="ADAL" clId="{75F98886-5689-431F-BC97-3F619A161E52}" dt="2024-04-23T19:55:13.978" v="432" actId="47"/>
      <pc:docMkLst>
        <pc:docMk/>
      </pc:docMkLst>
      <pc:sldChg chg="modSp mod">
        <pc:chgData name="Kelly McNeff" userId="0b94d823-4516-46af-9612-d55ea0565d54" providerId="ADAL" clId="{75F98886-5689-431F-BC97-3F619A161E52}" dt="2024-04-23T19:41:57.037" v="431" actId="6549"/>
        <pc:sldMkLst>
          <pc:docMk/>
          <pc:sldMk cId="2692670331" sldId="2147376578"/>
        </pc:sldMkLst>
        <pc:spChg chg="mod">
          <ac:chgData name="Kelly McNeff" userId="0b94d823-4516-46af-9612-d55ea0565d54" providerId="ADAL" clId="{75F98886-5689-431F-BC97-3F619A161E52}" dt="2024-04-23T19:37:38.837" v="264" actId="20577"/>
          <ac:spMkLst>
            <pc:docMk/>
            <pc:sldMk cId="2692670331" sldId="2147376578"/>
            <ac:spMk id="7" creationId="{9B15C8BA-B65D-4770-3D4D-2B47EEAAC50D}"/>
          </ac:spMkLst>
        </pc:spChg>
        <pc:spChg chg="mod">
          <ac:chgData name="Kelly McNeff" userId="0b94d823-4516-46af-9612-d55ea0565d54" providerId="ADAL" clId="{75F98886-5689-431F-BC97-3F619A161E52}" dt="2024-04-23T19:38:58.053" v="298" actId="14100"/>
          <ac:spMkLst>
            <pc:docMk/>
            <pc:sldMk cId="2692670331" sldId="2147376578"/>
            <ac:spMk id="21" creationId="{08685130-6AAB-3687-CB87-9168C48E119F}"/>
          </ac:spMkLst>
        </pc:spChg>
        <pc:spChg chg="mod">
          <ac:chgData name="Kelly McNeff" userId="0b94d823-4516-46af-9612-d55ea0565d54" providerId="ADAL" clId="{75F98886-5689-431F-BC97-3F619A161E52}" dt="2024-04-23T19:37:20.771" v="241" actId="20577"/>
          <ac:spMkLst>
            <pc:docMk/>
            <pc:sldMk cId="2692670331" sldId="2147376578"/>
            <ac:spMk id="22" creationId="{25F590C6-4497-C0DE-C8BC-2E2055F51CE0}"/>
          </ac:spMkLst>
        </pc:spChg>
        <pc:spChg chg="mod">
          <ac:chgData name="Kelly McNeff" userId="0b94d823-4516-46af-9612-d55ea0565d54" providerId="ADAL" clId="{75F98886-5689-431F-BC97-3F619A161E52}" dt="2024-04-23T19:41:57.037" v="431" actId="6549"/>
          <ac:spMkLst>
            <pc:docMk/>
            <pc:sldMk cId="2692670331" sldId="2147376578"/>
            <ac:spMk id="23" creationId="{F5F522C6-40D7-F7B6-2BD0-81D568872E57}"/>
          </ac:spMkLst>
        </pc:spChg>
        <pc:grpChg chg="mod">
          <ac:chgData name="Kelly McNeff" userId="0b94d823-4516-46af-9612-d55ea0565d54" providerId="ADAL" clId="{75F98886-5689-431F-BC97-3F619A161E52}" dt="2024-04-23T19:38:59.987" v="299" actId="14100"/>
          <ac:grpSpMkLst>
            <pc:docMk/>
            <pc:sldMk cId="2692670331" sldId="2147376578"/>
            <ac:grpSpMk id="37" creationId="{3E7B3216-1C17-DD0F-7F67-05631B4EC1D8}"/>
          </ac:grpSpMkLst>
        </pc:grpChg>
      </pc:sldChg>
      <pc:sldChg chg="del">
        <pc:chgData name="Kelly McNeff" userId="0b94d823-4516-46af-9612-d55ea0565d54" providerId="ADAL" clId="{75F98886-5689-431F-BC97-3F619A161E52}" dt="2024-04-23T19:55:13.978" v="432" actId="47"/>
        <pc:sldMkLst>
          <pc:docMk/>
          <pc:sldMk cId="3438949634" sldId="214748223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5:59:3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5:59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8T18:14:0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57333" cy="35549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304" y="1"/>
            <a:ext cx="4057333" cy="355492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9A63808A-486F-4877-8CA5-2E80E9DD6A4B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884238"/>
            <a:ext cx="4241800" cy="238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405843"/>
            <a:ext cx="7490460" cy="2786597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584"/>
            <a:ext cx="4057333" cy="35549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304" y="6721584"/>
            <a:ext cx="4057333" cy="35549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9D6B8A53-E74F-4F6C-B1E8-09DFA14DE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7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1EFCC-184B-004D-AFDD-C084AB2A59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98500-4A15-D14E-B3B4-F2DAC7317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8640" y="4542788"/>
            <a:ext cx="11102023" cy="40011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cap="none" baseline="0">
                <a:solidFill>
                  <a:srgbClr val="0A4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60E455-FF93-0846-B5FE-7F86C3868E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0D7A7698-3A39-2C40-97AC-850584A46E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3722815-2E28-221A-F9B3-1A817483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6763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0EF9924-310D-E74D-A518-CE3FEAC9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62E99-FFF9-8B58-9227-1276A5906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969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head,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C46CDE-4A2E-C441-B621-5DC180F786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496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D499973-84DB-7E4C-87D2-BD79AA70AD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6034414"/>
            <a:ext cx="5332395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5AD86F6-321C-4E65-0B27-63A9AA93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DC9B79E-0CEB-C065-9A13-23C8C3506B7B}"/>
              </a:ext>
            </a:extLst>
          </p:cNvPr>
          <p:cNvSpPr txBox="1">
            <a:spLocks/>
          </p:cNvSpPr>
          <p:nvPr userDrawn="1"/>
        </p:nvSpPr>
        <p:spPr>
          <a:xfrm>
            <a:off x="11004568" y="6521727"/>
            <a:ext cx="552432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455A2-3830-6F4C-1D8B-560F9E302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63" y="6565392"/>
            <a:ext cx="834268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s, Content &amp; Footnotes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39" y="1371600"/>
            <a:ext cx="5349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0DD96F7-3E30-E843-BBFD-C82F3ED958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10967" y="1371600"/>
            <a:ext cx="5347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CB1EED-E29E-B143-A692-EBE76951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4061824-525E-1242-9087-C1A37679B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5274F-5C3C-9140-8A8B-7F29E09A2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04ECEE0-BBF1-244E-83A5-1D4EC2B0EE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88CFF76-7BCF-8A4E-73D7-CB2D779C8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6878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1430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6781E5-62C5-15EE-4EE8-957FE5258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9864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Financial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1430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7FCDEEB-8F5E-4940-8309-A6C59D3E8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AD5690-AB7F-9D3C-1050-65E295305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664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143000"/>
            <a:ext cx="11102023" cy="1938992"/>
          </a:xfr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0999313-C7EB-1145-BAAF-0434E4187D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97272B6-84F2-6099-8B67-D5F7D4327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0129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CA72009-0D09-954A-9029-9B50E4D4B2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12B0E60-6488-FD21-CD6E-88621D1C9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680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1096033-3328-A610-E2E9-CD27EA1DE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9095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31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ECB0760-4CFC-204D-AC25-4DF499FE17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98500-4A15-D14E-B3B4-F2DAC7317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8640" y="4542788"/>
            <a:ext cx="11102023" cy="40011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cap="none" baseline="0">
                <a:solidFill>
                  <a:srgbClr val="0A4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0881360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60E455-FF93-0846-B5FE-7F86C386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E38D1-19A5-6741-94C4-E0967405926F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0899648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751-1BE0-E64A-BEFE-3A673B1F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ECB0760-4CFC-204D-AC25-4DF499FE1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0E2467-AA50-8C47-8426-3D2920D6A7ED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5D37B3-119A-D64E-8C47-2B640F5D9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5624452-212D-6038-ACC8-BBE26CD98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566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A945183-A827-F917-3A54-27EC53E44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88991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EBE8752-DAB8-F11B-EFD7-425CB6029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0565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A5B4E64-85BF-FD17-83E5-674254C01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9411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27FBF00-B017-6E31-15AD-C37606D30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5162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9D0D49-6424-B54F-B884-EC83077F3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E2E668-50BE-5F15-AB49-E37FC915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508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inancials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1A7A873-1E4A-9345-B31C-57ECE9F3E7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38F7A6-2A8B-EAC4-18B4-6B66D8B49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0842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23CEB4-A427-5E47-831A-51FFAC0BF8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B2226F0-21D9-CF04-2D7E-AD40DB1C1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3810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633AC87-A392-75B2-5A9E-E0CFB3AB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132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4C3862E-67A5-631E-CE81-57DBFCC7A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75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0D7A7698-3A39-2C40-97AC-850584A46E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153F815-CEFD-C09A-4433-B283AA92B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4893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6D42039-2623-C91A-3852-9C0577046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4946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head,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C46CDE-4A2E-C441-B621-5DC180F786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496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F0DCE40-B2D6-2A42-8B1D-82272D06001A}"/>
              </a:ext>
            </a:extLst>
          </p:cNvPr>
          <p:cNvSpPr txBox="1">
            <a:spLocks/>
          </p:cNvSpPr>
          <p:nvPr/>
        </p:nvSpPr>
        <p:spPr>
          <a:xfrm>
            <a:off x="11103429" y="6521727"/>
            <a:ext cx="555171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75AB52-6A81-9A4E-A7EE-B5BC713F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811" y="6562277"/>
            <a:ext cx="853821" cy="14973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E90F926-DC15-9B4F-81A8-5EBBF896FA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765E3C9-9DA6-FA4F-90D4-469B9C83524F}"/>
              </a:ext>
            </a:extLst>
          </p:cNvPr>
          <p:cNvSpPr txBox="1">
            <a:spLocks/>
          </p:cNvSpPr>
          <p:nvPr userDrawn="1"/>
        </p:nvSpPr>
        <p:spPr>
          <a:xfrm>
            <a:off x="11103429" y="6521727"/>
            <a:ext cx="555171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6D986C-790F-0243-9DFC-EF17BDF87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811" y="6562277"/>
            <a:ext cx="853821" cy="14973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1C422BD-E599-0834-5640-E73D2FF3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815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s, Content &amp; Footnotes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39" y="1371600"/>
            <a:ext cx="5349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0DD96F7-3E30-E843-BBFD-C82F3ED958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10967" y="1371600"/>
            <a:ext cx="5347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CB1EED-E29E-B143-A692-EBE76951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4061824-525E-1242-9087-C1A37679B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5274F-5C3C-9140-8A8B-7F29E09A2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027DD6F-4316-6945-88B0-112FF550B1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599E9E9-E1BF-77B3-2237-0DB11A74B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687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EA944D-938B-F413-274F-ECD11640B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2919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Financial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7FCDEEB-8F5E-4940-8309-A6C59D3E8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CD76117-3A01-7FE2-15B6-8569548D7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397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2B56DE6-C6D7-6DE7-0BF7-38D7BC633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3713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2023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583651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E119E3D-7FBF-BB38-9305-2507FEC54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303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F498602-1D7E-7D8C-C5BA-2EA246F96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955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FDE1219-2071-9052-0DFD-C824E5CBA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770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head, Financials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E90F926-DC15-9B4F-81A8-5EBBF896FA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FB9A44E-21B2-AE44-94CF-DCE70B4D2A16}"/>
              </a:ext>
            </a:extLst>
          </p:cNvPr>
          <p:cNvSpPr txBox="1">
            <a:spLocks/>
          </p:cNvSpPr>
          <p:nvPr userDrawn="1"/>
        </p:nvSpPr>
        <p:spPr>
          <a:xfrm>
            <a:off x="11098147" y="6521727"/>
            <a:ext cx="552432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A36882-193E-DB45-914F-2DDEAE3AC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247" y="6565392"/>
            <a:ext cx="834268" cy="1463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34701CB-A4DF-3943-ACF4-D5B461EBE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7779" y="924161"/>
            <a:ext cx="2218059" cy="246221"/>
          </a:xfrm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en-US"/>
              <a:t>(Millions)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315886-B44F-8F3A-317D-512A527ED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6599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98500-4A15-D14E-B3B4-F2DAC7317F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8640" y="4542788"/>
            <a:ext cx="11102023" cy="40011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000" cap="none" baseline="0">
                <a:solidFill>
                  <a:srgbClr val="0A4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0881360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060E455-FF93-0846-B5FE-7F86C3868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E38D1-19A5-6741-94C4-E0967405926F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0899648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751-1BE0-E64A-BEFE-3A673B1F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63FF-5D9E-4349-92BC-B90A4C2C9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3882008"/>
            <a:ext cx="11102023" cy="59093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rgbClr val="0A4A8E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6E322-A43F-5745-A965-5D290070662C}"/>
              </a:ext>
            </a:extLst>
          </p:cNvPr>
          <p:cNvCxnSpPr>
            <a:cxnSpLocks/>
          </p:cNvCxnSpPr>
          <p:nvPr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ECB0760-4CFC-204D-AC25-4DF499FE1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0E2467-AA50-8C47-8426-3D2920D6A7ED}"/>
              </a:ext>
            </a:extLst>
          </p:cNvPr>
          <p:cNvCxnSpPr>
            <a:cxnSpLocks/>
          </p:cNvCxnSpPr>
          <p:nvPr userDrawn="1"/>
        </p:nvCxnSpPr>
        <p:spPr>
          <a:xfrm>
            <a:off x="647700" y="4471191"/>
            <a:ext cx="11002963" cy="0"/>
          </a:xfrm>
          <a:prstGeom prst="line">
            <a:avLst/>
          </a:prstGeom>
          <a:ln w="6350">
            <a:solidFill>
              <a:srgbClr val="0A4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5D37B3-119A-D64E-8C47-2B640F5D9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222" y="6251231"/>
            <a:ext cx="1541078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16789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23035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99911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1209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9D0D49-6424-B54F-B884-EC83077F3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409155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inancials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1A7A873-1E4A-9345-B31C-57ECE9F3E7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Content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D65C9D-A821-E609-1F88-C4286CC26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5045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23CEB4-A427-5E47-831A-51FFAC0BF8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32642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4266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094720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0D7A7698-3A39-2C40-97AC-850584A46E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7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23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Subhead,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C46CDE-4A2E-C441-B621-5DC180F786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0"/>
            <a:ext cx="6094967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39467262-291E-DC4A-8F74-6C78098E6DA6}"/>
              </a:ext>
            </a:extLst>
          </p:cNvPr>
          <p:cNvSpPr txBox="1">
            <a:spLocks/>
          </p:cNvSpPr>
          <p:nvPr/>
        </p:nvSpPr>
        <p:spPr>
          <a:xfrm>
            <a:off x="6168325" y="6529421"/>
            <a:ext cx="4455436" cy="215444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spc="-30" dirty="0">
                <a:solidFill>
                  <a:srgbClr val="3F403F"/>
                </a:solidFill>
              </a:rPr>
              <a:t>CONFIDENTIAL. FOR INTERNAL USE ONLY – DO NOT DUPLICATE OR DISTRIBUTE.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EF0DCE40-B2D6-2A42-8B1D-82272D06001A}"/>
              </a:ext>
            </a:extLst>
          </p:cNvPr>
          <p:cNvSpPr txBox="1">
            <a:spLocks/>
          </p:cNvSpPr>
          <p:nvPr/>
        </p:nvSpPr>
        <p:spPr>
          <a:xfrm>
            <a:off x="11103429" y="6521727"/>
            <a:ext cx="555171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75AB52-6A81-9A4E-A7EE-B5BC713FA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811" y="6562277"/>
            <a:ext cx="853821" cy="14973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E90F926-DC15-9B4F-81A8-5EBBF896FA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420172C-E3F1-314C-938D-714C88D4B7B8}"/>
              </a:ext>
            </a:extLst>
          </p:cNvPr>
          <p:cNvSpPr txBox="1">
            <a:spLocks/>
          </p:cNvSpPr>
          <p:nvPr userDrawn="1"/>
        </p:nvSpPr>
        <p:spPr>
          <a:xfrm>
            <a:off x="6168325" y="6529421"/>
            <a:ext cx="4455436" cy="215444"/>
          </a:xfrm>
          <a:prstGeom prst="rect">
            <a:avLst/>
          </a:prstGeom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spc="-30" dirty="0">
                <a:solidFill>
                  <a:srgbClr val="3F403F"/>
                </a:solidFill>
              </a:rPr>
              <a:t>CONFIDENTIAL. FOR INTERNAL USE ONLY – DO NOT DUPLICATE OR DISTRIBUTE.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765E3C9-9DA6-FA4F-90D4-469B9C83524F}"/>
              </a:ext>
            </a:extLst>
          </p:cNvPr>
          <p:cNvSpPr txBox="1">
            <a:spLocks/>
          </p:cNvSpPr>
          <p:nvPr userDrawn="1"/>
        </p:nvSpPr>
        <p:spPr>
          <a:xfrm>
            <a:off x="11103429" y="6521727"/>
            <a:ext cx="555171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6D986C-790F-0243-9DFC-EF17BDF878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811" y="6562277"/>
            <a:ext cx="853821" cy="1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s, Content &amp; Footnotes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39" y="1371600"/>
            <a:ext cx="5349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0DD96F7-3E30-E843-BBFD-C82F3ED958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10967" y="1371600"/>
            <a:ext cx="53476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8CB1EED-E29E-B143-A692-EBE76951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4061824-525E-1242-9087-C1A37679B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5274F-5C3C-9140-8A8B-7F29E09A29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027DD6F-4316-6945-88B0-112FF550B1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Financial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Goes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880F95-F3FA-AD40-A9AD-BA6034C21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371600"/>
            <a:ext cx="11116627" cy="19739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7FCDEEB-8F5E-4940-8309-A6C59D3E8C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2005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11102023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94E2E9D-E130-7649-9A4A-34557A9262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" y="6035040"/>
            <a:ext cx="9583651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839A4-0860-054D-B56C-D9188887A0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0631FDE-FF59-3248-A30C-1C759C1963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A6E01C6-8361-E743-B45C-3FB5E216A8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0807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51AEC01-05A5-9FD1-936C-D70596B96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8966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F007-6DEA-3547-9B09-1A02E9F01D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9325" cy="424732"/>
          </a:xfrm>
        </p:spPr>
        <p:txBody>
          <a:bodyPr/>
          <a:lstStyle/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545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head, Financials Content &amp; Footnotes Half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98C4DC-342E-3D4F-A221-7F2FF24C2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5332395" cy="4247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75A6E48-4060-6C4A-AEA9-7558EA8853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5332395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r>
              <a:rPr lang="en-US" dirty="0"/>
              <a:t>Subhead goes here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59AB29-1C2E-994E-AA90-5169C439859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5332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E90F926-DC15-9B4F-81A8-5EBBF896FA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640" y="6035040"/>
            <a:ext cx="9317255" cy="671979"/>
          </a:xfrm>
          <a:prstGeom prst="rect">
            <a:avLst/>
          </a:prstGeom>
        </p:spPr>
        <p:txBody>
          <a:bodyPr wrap="square" bIns="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FB9A44E-21B2-AE44-94CF-DCE70B4D2A16}"/>
              </a:ext>
            </a:extLst>
          </p:cNvPr>
          <p:cNvSpPr txBox="1">
            <a:spLocks/>
          </p:cNvSpPr>
          <p:nvPr userDrawn="1"/>
        </p:nvSpPr>
        <p:spPr>
          <a:xfrm>
            <a:off x="11098147" y="6521727"/>
            <a:ext cx="552432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A36882-193E-DB45-914F-2DDEAE3AC8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247" y="6565392"/>
            <a:ext cx="834268" cy="146304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34701CB-A4DF-3943-ACF4-D5B461EBE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27779" y="924161"/>
            <a:ext cx="2218059" cy="246221"/>
          </a:xfrm>
        </p:spPr>
        <p:txBody>
          <a:bodyPr/>
          <a:lstStyle>
            <a:lvl1pPr marL="0" indent="0" algn="r">
              <a:buFontTx/>
              <a:buNone/>
              <a:defRPr sz="1000"/>
            </a:lvl1pPr>
          </a:lstStyle>
          <a:p>
            <a:r>
              <a:rPr lang="en-US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37386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30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BC18-949B-4A9A-B05F-CA4F3F80FEC9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2024 Accenture. All rights reserved.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4DCA4-9B3F-424E-8478-0FB3BCA6E006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057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over Image - Left-aligned, G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C8654-2CC9-F541-A924-257D0187B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02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077816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039" y="4720490"/>
            <a:ext cx="5715000" cy="40950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Place subtitle here in GT Sectra Fine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9" name="Picture 8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A4D6434E-9AC4-1848-9F81-A0C3FC2D0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472" y="381001"/>
            <a:ext cx="479527" cy="507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E0708C-14FA-4697-91F8-3D82E78739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05" y="6340919"/>
            <a:ext cx="3123065" cy="19773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D094706-FBBB-4F0F-89EC-C03CE4DE2F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425" y="-363636"/>
            <a:ext cx="2969249" cy="19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Financial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1383F-84AB-8247-AB1C-3B17087488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48640" y="1371600"/>
            <a:ext cx="11102023" cy="19389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F403F"/>
                </a:solidFill>
              </a:defRPr>
            </a:lvl1pPr>
            <a:lvl2pPr>
              <a:defRPr>
                <a:solidFill>
                  <a:srgbClr val="3F403F"/>
                </a:solidFill>
              </a:defRPr>
            </a:lvl2pPr>
            <a:lvl3pPr>
              <a:defRPr>
                <a:solidFill>
                  <a:srgbClr val="3F403F"/>
                </a:solidFill>
              </a:defRPr>
            </a:lvl3pPr>
            <a:lvl4pPr>
              <a:defRPr>
                <a:solidFill>
                  <a:srgbClr val="3F403F"/>
                </a:solidFill>
              </a:defRPr>
            </a:lvl4pPr>
            <a:lvl5pPr>
              <a:defRPr>
                <a:solidFill>
                  <a:srgbClr val="3F40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E9D0D49-6424-B54F-B884-EC83077F3A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3D000C-CA2E-7842-A04A-74DFA07AD6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675FE07-91B4-CB80-684D-152819CAF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8580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inancials &amp; Foot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569076-FA3B-254E-94C8-0C8F676A72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A1CEC2C-4CFC-BE41-B34A-A833B48CE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1" y="6034414"/>
            <a:ext cx="6156960" cy="718145"/>
          </a:xfrm>
          <a:prstGeom prst="rect">
            <a:avLst/>
          </a:prstGeom>
        </p:spPr>
        <p:txBody>
          <a:bodyPr wrap="square" bIns="45720" anchor="b" anchorCtr="0">
            <a:spAutoFit/>
          </a:bodyPr>
          <a:lstStyle>
            <a:lvl1pPr marL="114300" indent="-114300">
              <a:lnSpc>
                <a:spcPct val="85000"/>
              </a:lnSpc>
              <a:spcAft>
                <a:spcPts val="200"/>
              </a:spcAft>
              <a:buFont typeface="+mj-lt"/>
              <a:buAutoNum type="arabicPeriod"/>
              <a:tabLst/>
              <a:defRPr sz="800"/>
            </a:lvl1pPr>
          </a:lstStyle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</a:p>
          <a:p>
            <a:pPr lvl="0"/>
            <a:r>
              <a:rPr lang="en-US" sz="800"/>
              <a:t>Add footnotes here</a:t>
            </a:r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002402-7543-6D87-D794-FE968F3C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3437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 &amp; Finan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12A0-B153-1842-ABEA-FB2FEFBAB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457200"/>
            <a:ext cx="11102023" cy="4247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F9FCDFC-9DCF-5E49-B920-D08BB6EE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40" y="822960"/>
            <a:ext cx="8705719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cap="none" baseline="0"/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023CEB4-A427-5E47-831A-51FFAC0BF8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7779" y="924161"/>
            <a:ext cx="2218059" cy="246221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 cap="none" baseline="0"/>
            </a:lvl1pPr>
          </a:lstStyle>
          <a:p>
            <a:pPr lvl="0"/>
            <a:r>
              <a:rPr lang="en-US" dirty="0"/>
              <a:t>(Millions)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5FDB15B-9335-4551-191A-4B2DBDCC6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5638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CF326-110E-C646-A3D3-5904ABB0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57200"/>
            <a:ext cx="11117262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A9A9-7588-9A44-B7E4-470B31F5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143000"/>
            <a:ext cx="11117262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670B22-F8DE-388A-C956-1950AC334E69}"/>
              </a:ext>
            </a:extLst>
          </p:cNvPr>
          <p:cNvSpPr txBox="1">
            <a:spLocks/>
          </p:cNvSpPr>
          <p:nvPr userDrawn="1"/>
        </p:nvSpPr>
        <p:spPr>
          <a:xfrm>
            <a:off x="11004568" y="6521727"/>
            <a:ext cx="552432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83DE8-8ACF-6C63-61C7-9BB4385A24E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5863" y="6565392"/>
            <a:ext cx="834268" cy="146304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4D6A5E2-07C7-0190-B23C-4CDA88AEE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22440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9" r:id="rId3"/>
    <p:sldLayoutId id="2147483737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8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8" r:id="rId16"/>
    <p:sldLayoutId id="2147483749" r:id="rId17"/>
    <p:sldLayoutId id="2147483745" r:id="rId18"/>
    <p:sldLayoutId id="214748374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1pPr>
      <a:lvl2pPr marL="35661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2pPr>
      <a:lvl3pPr marL="53949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3pPr>
      <a:lvl4pPr marL="72237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4pPr>
      <a:lvl5pPr marL="90525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CF326-110E-C646-A3D3-5904ABB0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57200"/>
            <a:ext cx="11117262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A9A9-7588-9A44-B7E4-470B31F5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371600"/>
            <a:ext cx="11117262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4866D8-020B-A644-BC1C-8223BB1E646A}"/>
              </a:ext>
            </a:extLst>
          </p:cNvPr>
          <p:cNvSpPr txBox="1">
            <a:spLocks/>
          </p:cNvSpPr>
          <p:nvPr userDrawn="1"/>
        </p:nvSpPr>
        <p:spPr>
          <a:xfrm>
            <a:off x="11098147" y="6521727"/>
            <a:ext cx="552432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0C842-929D-B249-AE3C-3B98C8C2AF3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247" y="6565392"/>
            <a:ext cx="834268" cy="1463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21F9A-1023-50BA-3FA0-32A8350BC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Confidential. For Internal Use Only – Do Not Duplicate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5958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1pPr>
      <a:lvl2pPr marL="35661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2pPr>
      <a:lvl3pPr marL="53949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3pPr>
      <a:lvl4pPr marL="72237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4pPr>
      <a:lvl5pPr marL="90525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CF326-110E-C646-A3D3-5904ABB0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57200"/>
            <a:ext cx="11117262" cy="4247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AA9A9-7588-9A44-B7E4-470B31F5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371600"/>
            <a:ext cx="11117262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4866D8-020B-A644-BC1C-8223BB1E646A}"/>
              </a:ext>
            </a:extLst>
          </p:cNvPr>
          <p:cNvSpPr txBox="1">
            <a:spLocks/>
          </p:cNvSpPr>
          <p:nvPr userDrawn="1"/>
        </p:nvSpPr>
        <p:spPr>
          <a:xfrm>
            <a:off x="11098147" y="6521727"/>
            <a:ext cx="552432" cy="23083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0A4A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CA5BF-B763-1840-8654-29064379A303}" type="slidenum">
              <a:rPr lang="en-US" smtClean="0">
                <a:solidFill>
                  <a:srgbClr val="3F403F"/>
                </a:solidFill>
              </a:rPr>
              <a:pPr/>
              <a:t>‹#›</a:t>
            </a:fld>
            <a:endParaRPr lang="en-US" dirty="0">
              <a:solidFill>
                <a:srgbClr val="3F403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0C842-929D-B249-AE3C-3B98C8C2AF3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2247" y="6565392"/>
            <a:ext cx="834268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1pPr>
      <a:lvl2pPr marL="35661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2pPr>
      <a:lvl3pPr marL="53949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3pPr>
      <a:lvl4pPr marL="72237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System Font Regular"/>
        <a:buChar char="–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4pPr>
      <a:lvl5pPr marL="905256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tabLst/>
        <a:defRPr sz="1800" kern="1200">
          <a:solidFill>
            <a:srgbClr val="3F40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166644C-9EE3-4DDE-9EA4-8170690563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40095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16" imgH="416" progId="TCLayout.ActiveDocument.1">
                  <p:embed/>
                </p:oleObj>
              </mc:Choice>
              <mc:Fallback>
                <p:oleObj name="think-cell Slide" r:id="rId6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166644C-9EE3-4DDE-9EA4-817069056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DEAF7F0-ADBE-DA4B-80DE-727BD0E615AA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800">
                <a:solidFill>
                  <a:schemeClr val="tx1">
                    <a:alpha val="75000"/>
                  </a:schemeClr>
                </a:solidFill>
              </a:rPr>
              <a:t>Copyright © 2024 Accenture. All rights reserved.</a:t>
            </a:r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DE5B9-F305-CC4E-9A6A-0DC78956D275}"/>
              </a:ext>
            </a:extLst>
          </p:cNvPr>
          <p:cNvSpPr txBox="1"/>
          <p:nvPr userDrawn="1"/>
        </p:nvSpPr>
        <p:spPr>
          <a:xfrm>
            <a:off x="11430000" y="648079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800" smtClean="0">
                <a:solidFill>
                  <a:schemeClr val="tx1">
                    <a:alpha val="75000"/>
                  </a:schemeClr>
                </a:solidFill>
              </a:rPr>
              <a:t>‹#›</a:t>
            </a:fld>
            <a:endParaRPr lang="en-US" noProof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2DB82-2141-42CD-9AE7-8A744B363FBC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>
              <a:defRPr lang="en-US" sz="800" smtClean="0">
                <a:noFill/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en-US" smtClean="0"/>
              <a:pPr algn="r" defTabSz="228600">
                <a:spcAft>
                  <a:spcPts val="1200"/>
                </a:spcAft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(copy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DCDE1A5-7B8C-446C-B047-DEF343C830D4}" type="datetime2">
              <a:rPr lang="en-US" smtClean="0"/>
              <a:t>Tuesday, April 23, 2024</a:t>
            </a:fld>
            <a:endParaRPr lang="en-US"/>
          </a:p>
        </p:txBody>
      </p:sp>
      <p:pic>
        <p:nvPicPr>
          <p:cNvPr id="6" name="Picture 5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306151F-579E-4A3E-8949-882557B1D7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482516"/>
            <a:ext cx="192024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customXml" Target="../ink/ink1.xml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customXml" Target="../ink/ink3.xml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C508-90BC-374B-8FCA-5DF5FAE3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Honoring Our Heritage, Shaping Our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55C2E-4491-AA4D-A86F-4B724D817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</a:t>
            </a:r>
            <a:r>
              <a:rPr lang="en-US" cap="none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9041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CECA3-F04D-742C-61F8-05A8493CA5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3000"/>
                </a:schemeClr>
              </a:gs>
              <a:gs pos="50000">
                <a:srgbClr val="0A498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2CA2C-C56A-18D5-C844-385DFB5472A9}"/>
              </a:ext>
            </a:extLst>
          </p:cNvPr>
          <p:cNvGrpSpPr/>
          <p:nvPr/>
        </p:nvGrpSpPr>
        <p:grpSpPr>
          <a:xfrm>
            <a:off x="4577196" y="5805612"/>
            <a:ext cx="3037608" cy="880121"/>
            <a:chOff x="2149853" y="3702922"/>
            <a:chExt cx="7137488" cy="2068028"/>
          </a:xfrm>
        </p:grpSpPr>
        <p:pic>
          <p:nvPicPr>
            <p:cNvPr id="19" name="Picture 18" descr="A white numbers on a black background&#10;&#10;Description automatically generated">
              <a:extLst>
                <a:ext uri="{FF2B5EF4-FFF2-40B4-BE49-F238E27FC236}">
                  <a16:creationId xmlns:a16="http://schemas.microsoft.com/office/drawing/2014/main" id="{127D84B6-2388-B29C-AB81-6E625EC2E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564" y="3702922"/>
              <a:ext cx="1900144" cy="1900144"/>
            </a:xfrm>
            <a:prstGeom prst="rect">
              <a:avLst/>
            </a:prstGeom>
          </p:spPr>
        </p:pic>
        <p:pic>
          <p:nvPicPr>
            <p:cNvPr id="21" name="Picture 2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4F366707-0B56-7CEA-3D0E-3C323ACC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508" y="4209117"/>
              <a:ext cx="1561833" cy="1561833"/>
            </a:xfrm>
            <a:prstGeom prst="rect">
              <a:avLst/>
            </a:prstGeom>
          </p:spPr>
        </p:pic>
        <p:pic>
          <p:nvPicPr>
            <p:cNvPr id="23" name="Picture 22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B3E63945-0B00-19CE-1EC9-2C1772C10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53" y="4286559"/>
              <a:ext cx="4284784" cy="74567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A4A869-B353-A17A-2BF1-F196357DA481}"/>
                  </a:ext>
                </a:extLst>
              </p14:cNvPr>
              <p14:cNvContentPartPr/>
              <p14:nvPr/>
            </p14:nvContentPartPr>
            <p14:xfrm>
              <a:off x="9612683" y="-498711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A4A869-B353-A17A-2BF1-F196357DA4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3683" y="-50735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FEFF1A89-E051-4B23-B648-9ECD87400846}"/>
              </a:ext>
            </a:extLst>
          </p:cNvPr>
          <p:cNvGrpSpPr/>
          <p:nvPr/>
        </p:nvGrpSpPr>
        <p:grpSpPr>
          <a:xfrm>
            <a:off x="2496216" y="2289701"/>
            <a:ext cx="6731713" cy="3155846"/>
            <a:chOff x="2923573" y="2046297"/>
            <a:chExt cx="6731713" cy="3155846"/>
          </a:xfrm>
        </p:grpSpPr>
        <p:pic>
          <p:nvPicPr>
            <p:cNvPr id="9" name="Picture 8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44DB486F-BFA2-9385-8104-5DB6DFD3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573" y="2092569"/>
              <a:ext cx="4276969" cy="1166446"/>
            </a:xfrm>
            <a:prstGeom prst="rect">
              <a:avLst/>
            </a:prstGeom>
          </p:spPr>
        </p:pic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6F26E81-D168-F0DC-69B9-2974807FE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40" y="2046297"/>
              <a:ext cx="3155846" cy="3155846"/>
            </a:xfrm>
            <a:prstGeom prst="rect">
              <a:avLst/>
            </a:prstGeom>
          </p:spPr>
        </p:pic>
      </p:grpSp>
      <p:pic>
        <p:nvPicPr>
          <p:cNvPr id="30" name="Picture 2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268125F-915D-101F-2826-F6F308DCB0E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" y="-228635"/>
            <a:ext cx="11318142" cy="25492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8CE22EA-1CA6-1A74-AD87-AD200FD4EF9E}"/>
              </a:ext>
            </a:extLst>
          </p:cNvPr>
          <p:cNvGrpSpPr/>
          <p:nvPr/>
        </p:nvGrpSpPr>
        <p:grpSpPr>
          <a:xfrm>
            <a:off x="9667177" y="4442343"/>
            <a:ext cx="1926567" cy="2006407"/>
            <a:chOff x="9559040" y="4277083"/>
            <a:chExt cx="2192544" cy="2283406"/>
          </a:xfrm>
        </p:grpSpPr>
        <p:pic>
          <p:nvPicPr>
            <p:cNvPr id="38" name="Picture 37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6800AFF6-F6CB-0C4C-8D8B-B638D8BDA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040" y="4277083"/>
              <a:ext cx="1910356" cy="1910357"/>
            </a:xfrm>
            <a:prstGeom prst="rect">
              <a:avLst/>
            </a:prstGeom>
          </p:spPr>
        </p:pic>
        <p:pic>
          <p:nvPicPr>
            <p:cNvPr id="39" name="Picture 38" descr="A blue arrow on a black background&#10;&#10;Description automatically generated">
              <a:extLst>
                <a:ext uri="{FF2B5EF4-FFF2-40B4-BE49-F238E27FC236}">
                  <a16:creationId xmlns:a16="http://schemas.microsoft.com/office/drawing/2014/main" id="{6FBCF26C-4BDA-D365-1CE3-DAF7DF20C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28" y="4650132"/>
              <a:ext cx="1910356" cy="191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7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EFDB6C-A767-3C01-CA6D-D08E81453811}"/>
              </a:ext>
            </a:extLst>
          </p:cNvPr>
          <p:cNvSpPr/>
          <p:nvPr/>
        </p:nvSpPr>
        <p:spPr>
          <a:xfrm>
            <a:off x="0" y="34691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3000"/>
                </a:schemeClr>
              </a:gs>
              <a:gs pos="60000">
                <a:srgbClr val="0A498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9FB4C55-DBA9-7727-677F-A25901001D2C}"/>
              </a:ext>
            </a:extLst>
          </p:cNvPr>
          <p:cNvGrpSpPr/>
          <p:nvPr/>
        </p:nvGrpSpPr>
        <p:grpSpPr>
          <a:xfrm>
            <a:off x="7902611" y="690448"/>
            <a:ext cx="1285893" cy="1339182"/>
            <a:chOff x="9559040" y="4277083"/>
            <a:chExt cx="2192544" cy="2283406"/>
          </a:xfrm>
        </p:grpSpPr>
        <p:pic>
          <p:nvPicPr>
            <p:cNvPr id="61" name="Picture 60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D2455B0D-4369-5D06-0224-B443FFAB8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040" y="4277083"/>
              <a:ext cx="1910356" cy="1910357"/>
            </a:xfrm>
            <a:prstGeom prst="rect">
              <a:avLst/>
            </a:prstGeom>
          </p:spPr>
        </p:pic>
        <p:pic>
          <p:nvPicPr>
            <p:cNvPr id="62" name="Picture 61" descr="A blue arrow on a black background&#10;&#10;Description automatically generated">
              <a:extLst>
                <a:ext uri="{FF2B5EF4-FFF2-40B4-BE49-F238E27FC236}">
                  <a16:creationId xmlns:a16="http://schemas.microsoft.com/office/drawing/2014/main" id="{46FCA520-9901-FC35-A59A-9498DE5C2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28" y="4650132"/>
              <a:ext cx="1910356" cy="1910357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9E34751-0263-A78A-E2BD-05ED7AFE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We’ve Come a Long Way Since 1859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96760-6482-A1C1-F94F-8005A7B70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Confidential. For Internal Use Only – Do Not Duplicate or Distribute.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E3E8D3-DD54-F45F-1AF4-C6DDBFC3DBB7}"/>
              </a:ext>
            </a:extLst>
          </p:cNvPr>
          <p:cNvCxnSpPr>
            <a:cxnSpLocks/>
          </p:cNvCxnSpPr>
          <p:nvPr/>
        </p:nvCxnSpPr>
        <p:spPr>
          <a:xfrm>
            <a:off x="582361" y="3688984"/>
            <a:ext cx="11060999" cy="0"/>
          </a:xfrm>
          <a:prstGeom prst="line">
            <a:avLst/>
          </a:prstGeom>
          <a:ln w="47625">
            <a:solidFill>
              <a:schemeClr val="bg1">
                <a:lumMod val="85000"/>
                <a:alpha val="41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E158AE-05B8-320C-3EE3-1227A6E4353C}"/>
              </a:ext>
            </a:extLst>
          </p:cNvPr>
          <p:cNvGrpSpPr/>
          <p:nvPr/>
        </p:nvGrpSpPr>
        <p:grpSpPr>
          <a:xfrm>
            <a:off x="359050" y="2050029"/>
            <a:ext cx="2031124" cy="1733957"/>
            <a:chOff x="359050" y="1708066"/>
            <a:chExt cx="2031124" cy="17339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4269EE-D17D-DB21-E898-A713EFF3D1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>
            <a:xfrm>
              <a:off x="359050" y="1708066"/>
              <a:ext cx="2031124" cy="922373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696E0E-2550-1366-9C9D-93ED364EC9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781" y="2672862"/>
              <a:ext cx="0" cy="67415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13713FD-5BE7-253F-30B6-A16C7EF1C046}"/>
                </a:ext>
              </a:extLst>
            </p:cNvPr>
            <p:cNvSpPr/>
            <p:nvPr/>
          </p:nvSpPr>
          <p:spPr>
            <a:xfrm>
              <a:off x="582361" y="3252018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A42B45-63F7-D1C9-C200-FEFC95C451B6}"/>
              </a:ext>
            </a:extLst>
          </p:cNvPr>
          <p:cNvGrpSpPr/>
          <p:nvPr/>
        </p:nvGrpSpPr>
        <p:grpSpPr>
          <a:xfrm>
            <a:off x="602544" y="3593982"/>
            <a:ext cx="2440603" cy="2034495"/>
            <a:chOff x="888628" y="3252019"/>
            <a:chExt cx="2440603" cy="20344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B2CEC7-19EE-AA50-B8E5-CB0A6BB8EB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4067" y="3312654"/>
              <a:ext cx="0" cy="77870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BA4D04D-AB50-2EE2-0B91-6CD8CE9A7735}"/>
                </a:ext>
              </a:extLst>
            </p:cNvPr>
            <p:cNvSpPr/>
            <p:nvPr/>
          </p:nvSpPr>
          <p:spPr>
            <a:xfrm>
              <a:off x="2562341" y="3252019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7FDDBC-B797-63CD-ABBE-C32B7690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628" y="3672158"/>
              <a:ext cx="2440603" cy="161435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3A2413-786F-9D34-346F-21A260EAD53A}"/>
              </a:ext>
            </a:extLst>
          </p:cNvPr>
          <p:cNvGrpSpPr/>
          <p:nvPr/>
        </p:nvGrpSpPr>
        <p:grpSpPr>
          <a:xfrm>
            <a:off x="3309052" y="1755158"/>
            <a:ext cx="1942569" cy="2028828"/>
            <a:chOff x="3946884" y="1413195"/>
            <a:chExt cx="1942569" cy="20288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7E0419A-1FEA-5908-CC39-61ADF279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46884" y="1413195"/>
              <a:ext cx="1942569" cy="1245089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7D73F6-6E9C-7875-08B5-7D136DDE94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9304" y="2672862"/>
              <a:ext cx="0" cy="67415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A1CAF5-C72E-0B21-A78B-7F04024B9B5B}"/>
                </a:ext>
              </a:extLst>
            </p:cNvPr>
            <p:cNvSpPr/>
            <p:nvPr/>
          </p:nvSpPr>
          <p:spPr>
            <a:xfrm>
              <a:off x="3946884" y="3252018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0BFF08-7ADE-90B3-1774-16BE3A0D82FD}"/>
              </a:ext>
            </a:extLst>
          </p:cNvPr>
          <p:cNvGrpSpPr/>
          <p:nvPr/>
        </p:nvGrpSpPr>
        <p:grpSpPr>
          <a:xfrm>
            <a:off x="4380258" y="3593982"/>
            <a:ext cx="1913934" cy="2445511"/>
            <a:chOff x="4688041" y="3593982"/>
            <a:chExt cx="1913934" cy="2445511"/>
          </a:xfrm>
        </p:grpSpPr>
        <p:pic>
          <p:nvPicPr>
            <p:cNvPr id="15" name="Picture 14" descr="A person standing next to a white truck&#10;&#10;Description automatically generated">
              <a:extLst>
                <a:ext uri="{FF2B5EF4-FFF2-40B4-BE49-F238E27FC236}">
                  <a16:creationId xmlns:a16="http://schemas.microsoft.com/office/drawing/2014/main" id="{8DAAB39A-81F9-CF77-7AF8-7DE0DE3D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041" y="4490762"/>
              <a:ext cx="1913934" cy="1548731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88C138-D000-41AF-F6E3-2B49AEF6C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4072" y="3654617"/>
              <a:ext cx="0" cy="77870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011C01-3122-D819-828D-EFB2E7F9F16B}"/>
                </a:ext>
              </a:extLst>
            </p:cNvPr>
            <p:cNvSpPr/>
            <p:nvPr/>
          </p:nvSpPr>
          <p:spPr>
            <a:xfrm>
              <a:off x="5562346" y="3593982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17B878-034E-FA25-A8D8-8F24FABBABD3}"/>
              </a:ext>
            </a:extLst>
          </p:cNvPr>
          <p:cNvGrpSpPr/>
          <p:nvPr/>
        </p:nvGrpSpPr>
        <p:grpSpPr>
          <a:xfrm>
            <a:off x="6524482" y="1460185"/>
            <a:ext cx="1337052" cy="2323801"/>
            <a:chOff x="8224783" y="1460185"/>
            <a:chExt cx="1337052" cy="232380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31180B4-AB73-D2D2-5D2F-A0BE91691E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7484" y="3014825"/>
              <a:ext cx="0" cy="674159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F35D694-0367-F978-2BA4-4ED9E1D2967E}"/>
                </a:ext>
              </a:extLst>
            </p:cNvPr>
            <p:cNvSpPr/>
            <p:nvPr/>
          </p:nvSpPr>
          <p:spPr>
            <a:xfrm>
              <a:off x="9314265" y="3593981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grey box with blue lights&#10;&#10;Description automatically generated">
              <a:extLst>
                <a:ext uri="{FF2B5EF4-FFF2-40B4-BE49-F238E27FC236}">
                  <a16:creationId xmlns:a16="http://schemas.microsoft.com/office/drawing/2014/main" id="{A365D9E9-F7D4-9F39-78F2-D440B505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783" y="1460185"/>
              <a:ext cx="1337052" cy="1875587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997928A-2B45-2728-7416-6D978C97F9CC}"/>
              </a:ext>
            </a:extLst>
          </p:cNvPr>
          <p:cNvSpPr txBox="1"/>
          <p:nvPr/>
        </p:nvSpPr>
        <p:spPr>
          <a:xfrm>
            <a:off x="377702" y="3841382"/>
            <a:ext cx="574158" cy="2764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>
                    <a:alpha val="40000"/>
                  </a:schemeClr>
                </a:solidFill>
              </a:rPr>
              <a:t>1859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4158FE-1B4C-16A0-90D8-C0FA37BC3CD8}"/>
              </a:ext>
            </a:extLst>
          </p:cNvPr>
          <p:cNvSpPr txBox="1"/>
          <p:nvPr/>
        </p:nvSpPr>
        <p:spPr>
          <a:xfrm>
            <a:off x="10514840" y="3841382"/>
            <a:ext cx="574158" cy="27644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>
                    <a:alpha val="40000"/>
                  </a:schemeClr>
                </a:solidFill>
              </a:rPr>
              <a:t>2024</a:t>
            </a:r>
          </a:p>
        </p:txBody>
      </p:sp>
      <p:pic>
        <p:nvPicPr>
          <p:cNvPr id="54" name="Picture 53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74614728-CF82-B4B7-9AEC-2F83D886A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8" y="3562960"/>
            <a:ext cx="252046" cy="252046"/>
          </a:xfrm>
          <a:prstGeom prst="rect">
            <a:avLst/>
          </a:prstGeom>
        </p:spPr>
      </p:pic>
      <p:pic>
        <p:nvPicPr>
          <p:cNvPr id="55" name="Picture 54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02EC09EE-CBCF-2A93-940D-4AAD731058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59" y="3562960"/>
            <a:ext cx="252046" cy="252046"/>
          </a:xfrm>
          <a:prstGeom prst="rect">
            <a:avLst/>
          </a:prstGeom>
        </p:spPr>
      </p:pic>
      <p:pic>
        <p:nvPicPr>
          <p:cNvPr id="56" name="Picture 55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518C5B53-A7E1-7D6B-4038-33BC5FC79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14" y="3562960"/>
            <a:ext cx="252046" cy="252046"/>
          </a:xfrm>
          <a:prstGeom prst="rect">
            <a:avLst/>
          </a:prstGeom>
        </p:spPr>
      </p:pic>
      <p:pic>
        <p:nvPicPr>
          <p:cNvPr id="57" name="Picture 56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21BB0AC0-5F01-2183-6F34-D59F7CA9C2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9" y="3562960"/>
            <a:ext cx="252046" cy="25204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591540-3460-2D96-CD60-8F21CD3E8915}"/>
              </a:ext>
            </a:extLst>
          </p:cNvPr>
          <p:cNvGrpSpPr/>
          <p:nvPr/>
        </p:nvGrpSpPr>
        <p:grpSpPr>
          <a:xfrm>
            <a:off x="8019838" y="3428021"/>
            <a:ext cx="1579289" cy="2972779"/>
            <a:chOff x="12169350" y="3428021"/>
            <a:chExt cx="1579289" cy="297277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43B340-5C9B-5119-EE77-D5338B7816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20430" y="3654617"/>
              <a:ext cx="0" cy="778700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CA4DCE-44DE-741D-BDC6-D151E3BD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169350" y="3428021"/>
              <a:ext cx="1579289" cy="2972779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A66C972-3058-DEAB-540C-AF4509CA1CB4}"/>
                </a:ext>
              </a:extLst>
            </p:cNvPr>
            <p:cNvSpPr/>
            <p:nvPr/>
          </p:nvSpPr>
          <p:spPr>
            <a:xfrm>
              <a:off x="12238704" y="3593982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1AAF74-E996-4DEC-6045-2B25B8E1A805}"/>
              </a:ext>
            </a:extLst>
          </p:cNvPr>
          <p:cNvGrpSpPr/>
          <p:nvPr/>
        </p:nvGrpSpPr>
        <p:grpSpPr>
          <a:xfrm>
            <a:off x="7697183" y="863571"/>
            <a:ext cx="1920190" cy="2912343"/>
            <a:chOff x="9464007" y="1172588"/>
            <a:chExt cx="1920190" cy="2912343"/>
          </a:xfrm>
        </p:grpSpPr>
        <p:pic>
          <p:nvPicPr>
            <p:cNvPr id="6" name="Picture 5" descr="A screen shot of a phone&#10;&#10;Description automatically generated">
              <a:extLst>
                <a:ext uri="{FF2B5EF4-FFF2-40B4-BE49-F238E27FC236}">
                  <a16:creationId xmlns:a16="http://schemas.microsoft.com/office/drawing/2014/main" id="{02222C74-D297-1A36-C834-C64039748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4007" y="1172588"/>
              <a:ext cx="914400" cy="1841500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BD49381-A43B-7303-0986-25A0DD707D89}"/>
                </a:ext>
              </a:extLst>
            </p:cNvPr>
            <p:cNvSpPr/>
            <p:nvPr/>
          </p:nvSpPr>
          <p:spPr>
            <a:xfrm>
              <a:off x="11194192" y="3894926"/>
              <a:ext cx="190005" cy="190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6" name="Picture 45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A14E0C7D-A526-949D-56D1-C02A71E9F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79" y="3562960"/>
            <a:ext cx="252046" cy="252046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9399072-2486-C77F-A44A-0786CE81DA3C}"/>
              </a:ext>
            </a:extLst>
          </p:cNvPr>
          <p:cNvGrpSpPr/>
          <p:nvPr/>
        </p:nvGrpSpPr>
        <p:grpSpPr>
          <a:xfrm>
            <a:off x="9374825" y="2026600"/>
            <a:ext cx="2053933" cy="1689636"/>
            <a:chOff x="5460630" y="4489902"/>
            <a:chExt cx="2159019" cy="1875816"/>
          </a:xfrm>
        </p:grpSpPr>
        <p:pic>
          <p:nvPicPr>
            <p:cNvPr id="49" name="Picture 48" descr="A white van with blue text on it&#10;&#10;Description automatically generated">
              <a:extLst>
                <a:ext uri="{FF2B5EF4-FFF2-40B4-BE49-F238E27FC236}">
                  <a16:creationId xmlns:a16="http://schemas.microsoft.com/office/drawing/2014/main" id="{3728FD99-A607-BA4A-B1A6-E7ED3B2F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630" y="4489902"/>
              <a:ext cx="2159019" cy="121329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00F30F-FBDD-8C7D-E3B6-2CAC478401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724" y="5703197"/>
              <a:ext cx="0" cy="662521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 descr="An orange arrow on a black background&#10;&#10;Description automatically generated">
            <a:extLst>
              <a:ext uri="{FF2B5EF4-FFF2-40B4-BE49-F238E27FC236}">
                <a16:creationId xmlns:a16="http://schemas.microsoft.com/office/drawing/2014/main" id="{584717A9-D79A-94E4-A411-0CBE7DA1D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85" y="3562960"/>
            <a:ext cx="252046" cy="252046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214F83-1063-AADB-33BB-F4EA6EDECE5A}"/>
              </a:ext>
            </a:extLst>
          </p:cNvPr>
          <p:cNvCxnSpPr>
            <a:cxnSpLocks/>
          </p:cNvCxnSpPr>
          <p:nvPr/>
        </p:nvCxnSpPr>
        <p:spPr>
          <a:xfrm flipH="1" flipV="1">
            <a:off x="8167532" y="4431949"/>
            <a:ext cx="295276" cy="136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10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6FEEF9-5D1B-B028-3691-DF1CEF30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Winning 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DF200-0952-971C-BBC4-BDB1DD9FAC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Investing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areas that will help us grow and win in the marketplace</a:t>
            </a:r>
            <a:r>
              <a:rPr lang="en-US" dirty="0"/>
              <a:t> </a:t>
            </a:r>
          </a:p>
        </p:txBody>
      </p:sp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A25C28D0-9297-AF83-F6F0-186C51F7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00" y="1541947"/>
            <a:ext cx="6909080" cy="3826568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74BB75B-0DFF-3AE6-B30D-D3DB2A5B129A}"/>
              </a:ext>
            </a:extLst>
          </p:cNvPr>
          <p:cNvSpPr txBox="1">
            <a:spLocks/>
          </p:cNvSpPr>
          <p:nvPr/>
        </p:nvSpPr>
        <p:spPr>
          <a:xfrm>
            <a:off x="6269053" y="6521727"/>
            <a:ext cx="3935987" cy="230832"/>
          </a:xfrm>
          <a:prstGeom prst="rect">
            <a:avLst/>
          </a:prstGeom>
        </p:spPr>
        <p:txBody>
          <a:bodyPr r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F40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Confidential. For Internal Use Only – Do Not Duplicate or Distribute.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266F49-6B93-1D5F-0BCE-77EF82B21A98}"/>
              </a:ext>
            </a:extLst>
          </p:cNvPr>
          <p:cNvSpPr txBox="1">
            <a:spLocks/>
          </p:cNvSpPr>
          <p:nvPr/>
        </p:nvSpPr>
        <p:spPr>
          <a:xfrm>
            <a:off x="7923312" y="1617525"/>
            <a:ext cx="3448074" cy="33530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1pPr>
            <a:lvl2pPr marL="35661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2pPr>
            <a:lvl3pPr marL="53949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3pPr>
            <a:lvl4pPr marL="72237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4pPr>
            <a:lvl5pPr marL="90525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spcAft>
                <a:spcPts val="12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Focus Areas</a:t>
            </a:r>
          </a:p>
          <a:p>
            <a:pPr marL="354013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Winning with customers and driving operational excellence</a:t>
            </a:r>
          </a:p>
          <a:p>
            <a:pPr marL="354013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better employee experience</a:t>
            </a:r>
          </a:p>
          <a:p>
            <a:pPr marL="354013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profitable growth and improving capital efficiency</a:t>
            </a:r>
          </a:p>
          <a:p>
            <a:pPr marL="354013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our global scale</a:t>
            </a:r>
          </a:p>
        </p:txBody>
      </p:sp>
    </p:spTree>
    <p:extLst>
      <p:ext uri="{BB962C8B-B14F-4D97-AF65-F5344CB8AC3E}">
        <p14:creationId xmlns:p14="http://schemas.microsoft.com/office/powerpoint/2010/main" val="27436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E86A-260D-9292-8080-96F22BC51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D8D515-511B-A897-3366-50EE9736C9C1}"/>
              </a:ext>
            </a:extLst>
          </p:cNvPr>
          <p:cNvSpPr/>
          <p:nvPr/>
        </p:nvSpPr>
        <p:spPr>
          <a:xfrm>
            <a:off x="633983" y="1357977"/>
            <a:ext cx="5029200" cy="49102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3000"/>
                </a:schemeClr>
              </a:gs>
              <a:gs pos="50000">
                <a:srgbClr val="0A498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25627-1809-14EC-BB61-DE0F3B9B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Time to Shape Our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A8868-0230-89B0-7482-16C8F774A3D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18762" y="1885098"/>
            <a:ext cx="5404186" cy="4293483"/>
          </a:xfrm>
        </p:spPr>
        <p:txBody>
          <a:bodyPr/>
          <a:lstStyle/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recent financial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ntrepreneurial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spirit with a drive to serve customers well and “win”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markets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Deep working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in-country operations 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85% of employees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work at Brink’s”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powerful, pervasive behaviors</a:t>
            </a:r>
          </a:p>
          <a:p>
            <a:pPr marL="300038" marR="0" lvl="0" indent="-1666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Significant progress made towards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initiatives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C4F83-EE04-A3FA-6D30-E84CE528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Confidential. For Internal Use Only – Do Not Duplicate or Distribute.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6C7D9-0516-D199-45D6-7D0BF5A869BB}"/>
              </a:ext>
            </a:extLst>
          </p:cNvPr>
          <p:cNvSpPr txBox="1"/>
          <p:nvPr/>
        </p:nvSpPr>
        <p:spPr>
          <a:xfrm>
            <a:off x="6209099" y="1355152"/>
            <a:ext cx="5029200" cy="4616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rgbClr val="FF6B00"/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OUR OPPORTUNITIES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B2E3C04-DC44-2D84-F295-5132C7C6F75A}"/>
              </a:ext>
            </a:extLst>
          </p:cNvPr>
          <p:cNvSpPr txBox="1">
            <a:spLocks/>
          </p:cNvSpPr>
          <p:nvPr/>
        </p:nvSpPr>
        <p:spPr>
          <a:xfrm>
            <a:off x="6269053" y="1873821"/>
            <a:ext cx="5434261" cy="347018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1pPr>
            <a:lvl2pPr marL="35661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2pPr>
            <a:lvl3pPr marL="53949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3pPr>
            <a:lvl4pPr marL="72237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System Font Regular"/>
              <a:buChar char="–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4pPr>
            <a:lvl5pPr marL="905256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3F40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5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Work together </a:t>
            </a:r>
            <a:r>
              <a:rPr lang="en-US" b="1" dirty="0">
                <a:solidFill>
                  <a:schemeClr val="tx1"/>
                </a:solidFill>
              </a:rPr>
              <a:t>as one team</a:t>
            </a:r>
          </a:p>
          <a:p>
            <a:pPr marL="182880" indent="-182880">
              <a:spcAft>
                <a:spcPts val="15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Position ourselves as </a:t>
            </a:r>
            <a:r>
              <a:rPr lang="en-US" b="1" dirty="0">
                <a:solidFill>
                  <a:schemeClr val="tx1"/>
                </a:solidFill>
              </a:rPr>
              <a:t>partners</a:t>
            </a:r>
            <a:r>
              <a:rPr lang="en-US" dirty="0">
                <a:solidFill>
                  <a:schemeClr val="tx1"/>
                </a:solidFill>
              </a:rPr>
              <a:t> with customers and </a:t>
            </a:r>
            <a:r>
              <a:rPr lang="en-US" b="1" dirty="0">
                <a:solidFill>
                  <a:schemeClr val="tx1"/>
                </a:solidFill>
              </a:rPr>
              <a:t>improve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service</a:t>
            </a:r>
          </a:p>
          <a:p>
            <a:pPr marL="182880" indent="-182880">
              <a:spcAft>
                <a:spcPts val="15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Take advantage of our </a:t>
            </a:r>
            <a:r>
              <a:rPr lang="en-US" b="1" dirty="0">
                <a:solidFill>
                  <a:schemeClr val="tx1"/>
                </a:solidFill>
              </a:rPr>
              <a:t>global size and reach</a:t>
            </a:r>
          </a:p>
          <a:p>
            <a:pPr marL="182880" indent="-182880">
              <a:spcAft>
                <a:spcPts val="15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Modernize and standardize our </a:t>
            </a:r>
            <a:r>
              <a:rPr lang="en-US" b="1" dirty="0">
                <a:solidFill>
                  <a:schemeClr val="tx1"/>
                </a:solidFill>
              </a:rPr>
              <a:t>core infrastructure, technology and systems</a:t>
            </a:r>
          </a:p>
          <a:p>
            <a:r>
              <a:rPr lang="en-US" dirty="0"/>
              <a:t>Build capabilities in </a:t>
            </a:r>
            <a:r>
              <a:rPr lang="en-US" b="1" dirty="0"/>
              <a:t>enterprise functions</a:t>
            </a:r>
          </a:p>
          <a:p>
            <a:r>
              <a:rPr lang="en-US" dirty="0">
                <a:solidFill>
                  <a:schemeClr val="tx1"/>
                </a:solidFill>
              </a:rPr>
              <a:t>Work and collaborate to </a:t>
            </a:r>
            <a:r>
              <a:rPr lang="en-US" b="1" dirty="0">
                <a:solidFill>
                  <a:schemeClr val="tx1"/>
                </a:solidFill>
              </a:rPr>
              <a:t>sell solutions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AMS/DRS)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58CA50-AD87-2B28-DE66-BE98152739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" y="822960"/>
            <a:ext cx="11094720" cy="369332"/>
          </a:xfrm>
        </p:spPr>
        <p:txBody>
          <a:bodyPr/>
          <a:lstStyle/>
          <a:p>
            <a:r>
              <a:rPr lang="en-US" dirty="0"/>
              <a:t>Build on our strengths and evolve to drive success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197E07D-4C3F-C8C4-D7DF-D801BB844A0C}"/>
                  </a:ext>
                </a:extLst>
              </p14:cNvPr>
              <p14:cNvContentPartPr/>
              <p14:nvPr/>
            </p14:nvContentPartPr>
            <p14:xfrm>
              <a:off x="826163" y="-51023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197E07D-4C3F-C8C4-D7DF-D801BB844A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7163" y="-51923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 descr="A black and orange arrow&#10;&#10;Description automatically generated">
            <a:extLst>
              <a:ext uri="{FF2B5EF4-FFF2-40B4-BE49-F238E27FC236}">
                <a16:creationId xmlns:a16="http://schemas.microsoft.com/office/drawing/2014/main" id="{49524CF0-095E-E458-0DB8-DAF8B970A1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33" y="4973781"/>
            <a:ext cx="1520236" cy="1520236"/>
          </a:xfrm>
          <a:prstGeom prst="rect">
            <a:avLst/>
          </a:prstGeom>
        </p:spPr>
      </p:pic>
      <p:pic>
        <p:nvPicPr>
          <p:cNvPr id="12" name="Picture 11" descr="A blue arrow on a black background&#10;&#10;Description automatically generated">
            <a:extLst>
              <a:ext uri="{FF2B5EF4-FFF2-40B4-BE49-F238E27FC236}">
                <a16:creationId xmlns:a16="http://schemas.microsoft.com/office/drawing/2014/main" id="{2DDF241C-F7B0-E9DA-3C85-B8838980744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60" y="5226244"/>
            <a:ext cx="692765" cy="692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D81EF-D68D-2C63-6B5D-F91852350819}"/>
              </a:ext>
            </a:extLst>
          </p:cNvPr>
          <p:cNvSpPr txBox="1"/>
          <p:nvPr/>
        </p:nvSpPr>
        <p:spPr>
          <a:xfrm>
            <a:off x="633983" y="1355152"/>
            <a:ext cx="50292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lIns="91440" tIns="91440" bIns="9144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OUR STRENGTHS</a:t>
            </a:r>
          </a:p>
        </p:txBody>
      </p:sp>
    </p:spTree>
    <p:extLst>
      <p:ext uri="{BB962C8B-B14F-4D97-AF65-F5344CB8AC3E}">
        <p14:creationId xmlns:p14="http://schemas.microsoft.com/office/powerpoint/2010/main" val="30346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DB5D71-1D02-ED0E-6EDA-98151AB1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Making Moves to Build a Better Brink’s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B15AC-2E28-683F-D6FF-05439B635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" y="822960"/>
            <a:ext cx="11094720" cy="369332"/>
          </a:xfrm>
        </p:spPr>
        <p:txBody>
          <a:bodyPr/>
          <a:lstStyle/>
          <a:p>
            <a:r>
              <a:rPr lang="en-US" dirty="0"/>
              <a:t>Three workstreams designed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etter define who we want to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 and how we’re going to get there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FF8B8B-7EB7-BCA8-5104-4D7914820E42}"/>
              </a:ext>
            </a:extLst>
          </p:cNvPr>
          <p:cNvGrpSpPr/>
          <p:nvPr/>
        </p:nvGrpSpPr>
        <p:grpSpPr>
          <a:xfrm>
            <a:off x="1813288" y="1611173"/>
            <a:ext cx="545622" cy="550546"/>
            <a:chOff x="1813288" y="1611173"/>
            <a:chExt cx="545622" cy="5505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310BAF-045E-F0FD-796A-27251B8E6D24}"/>
                </a:ext>
              </a:extLst>
            </p:cNvPr>
            <p:cNvSpPr/>
            <p:nvPr/>
          </p:nvSpPr>
          <p:spPr>
            <a:xfrm>
              <a:off x="1813288" y="1611173"/>
              <a:ext cx="545622" cy="5505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50000">
                  <a:srgbClr val="FF6B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D4837E-CDF7-A89D-C990-D2717247912F}"/>
                </a:ext>
              </a:extLst>
            </p:cNvPr>
            <p:cNvSpPr txBox="1"/>
            <p:nvPr/>
          </p:nvSpPr>
          <p:spPr>
            <a:xfrm>
              <a:off x="1871629" y="1631125"/>
              <a:ext cx="428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58F8BD-BF59-7F3E-B5C3-8209B8FE5919}"/>
              </a:ext>
            </a:extLst>
          </p:cNvPr>
          <p:cNvGrpSpPr/>
          <p:nvPr/>
        </p:nvGrpSpPr>
        <p:grpSpPr>
          <a:xfrm>
            <a:off x="5796900" y="1611173"/>
            <a:ext cx="545622" cy="550546"/>
            <a:chOff x="5495513" y="1611173"/>
            <a:chExt cx="545622" cy="55054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4F2D4B0-D2C4-39F2-127F-868697B29B0F}"/>
                </a:ext>
              </a:extLst>
            </p:cNvPr>
            <p:cNvSpPr/>
            <p:nvPr/>
          </p:nvSpPr>
          <p:spPr>
            <a:xfrm>
              <a:off x="5495513" y="1611173"/>
              <a:ext cx="545622" cy="5505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50000">
                  <a:srgbClr val="FF6B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B110AD-9E3F-C64C-2645-532F9FAEBD7F}"/>
                </a:ext>
              </a:extLst>
            </p:cNvPr>
            <p:cNvSpPr txBox="1"/>
            <p:nvPr/>
          </p:nvSpPr>
          <p:spPr>
            <a:xfrm>
              <a:off x="5555225" y="1631129"/>
              <a:ext cx="428942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307714-10CD-DDA8-F9B9-890459BE7A64}"/>
              </a:ext>
            </a:extLst>
          </p:cNvPr>
          <p:cNvGrpSpPr/>
          <p:nvPr/>
        </p:nvGrpSpPr>
        <p:grpSpPr>
          <a:xfrm>
            <a:off x="9833754" y="1611173"/>
            <a:ext cx="545622" cy="550546"/>
            <a:chOff x="9290210" y="1611173"/>
            <a:chExt cx="545622" cy="55054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930A2C-4087-FEE6-185B-F8F47B17AEE9}"/>
                </a:ext>
              </a:extLst>
            </p:cNvPr>
            <p:cNvSpPr/>
            <p:nvPr/>
          </p:nvSpPr>
          <p:spPr>
            <a:xfrm>
              <a:off x="9290210" y="1611173"/>
              <a:ext cx="545622" cy="550546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50000">
                  <a:srgbClr val="FF6B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EA86A0-54EF-3069-73FF-5BB12EEE8A8C}"/>
                </a:ext>
              </a:extLst>
            </p:cNvPr>
            <p:cNvSpPr txBox="1"/>
            <p:nvPr/>
          </p:nvSpPr>
          <p:spPr>
            <a:xfrm>
              <a:off x="9348550" y="1631128"/>
              <a:ext cx="428942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68338B-2B1A-C92E-69CD-5B84CC06A0A7}"/>
              </a:ext>
            </a:extLst>
          </p:cNvPr>
          <p:cNvGrpSpPr/>
          <p:nvPr/>
        </p:nvGrpSpPr>
        <p:grpSpPr>
          <a:xfrm>
            <a:off x="548640" y="2330973"/>
            <a:ext cx="3478802" cy="1844326"/>
            <a:chOff x="548640" y="2488141"/>
            <a:chExt cx="3478802" cy="18443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87F7DB-B055-5BFE-E03E-A29A25A85DD0}"/>
                </a:ext>
              </a:extLst>
            </p:cNvPr>
            <p:cNvSpPr txBox="1"/>
            <p:nvPr/>
          </p:nvSpPr>
          <p:spPr>
            <a:xfrm>
              <a:off x="939986" y="2488141"/>
              <a:ext cx="2253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Purpose &amp; Values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A784BF-C1DF-3DD9-169A-9645036D3BBE}"/>
                </a:ext>
              </a:extLst>
            </p:cNvPr>
            <p:cNvSpPr txBox="1"/>
            <p:nvPr/>
          </p:nvSpPr>
          <p:spPr>
            <a:xfrm>
              <a:off x="548640" y="2893612"/>
              <a:ext cx="3478802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Define our ‘why’ – our purpose – as a company</a:t>
              </a:r>
            </a:p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Refresh our values and expected behaviors to ensure we drive our desired culture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99669E-61B9-81AE-0ABC-89DF28725B7D}"/>
              </a:ext>
            </a:extLst>
          </p:cNvPr>
          <p:cNvGrpSpPr/>
          <p:nvPr/>
        </p:nvGrpSpPr>
        <p:grpSpPr>
          <a:xfrm>
            <a:off x="4081545" y="2330973"/>
            <a:ext cx="3706886" cy="2452185"/>
            <a:chOff x="4081545" y="2488141"/>
            <a:chExt cx="3706886" cy="24521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7E8B52-D1BD-9DBA-421B-51F2AD510B84}"/>
                </a:ext>
              </a:extLst>
            </p:cNvPr>
            <p:cNvSpPr txBox="1"/>
            <p:nvPr/>
          </p:nvSpPr>
          <p:spPr>
            <a:xfrm>
              <a:off x="4081545" y="2488141"/>
              <a:ext cx="364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How We Work Together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F590C6-4497-C0DE-C8BC-2E2055F51CE0}"/>
                </a:ext>
              </a:extLst>
            </p:cNvPr>
            <p:cNvSpPr txBox="1"/>
            <p:nvPr/>
          </p:nvSpPr>
          <p:spPr>
            <a:xfrm>
              <a:off x="4309629" y="2893612"/>
              <a:ext cx="3478802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Find opportunities to work together as one global team</a:t>
              </a:r>
            </a:p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Identify shared systems and tools, to allow us to make decisions consistently</a:t>
              </a:r>
            </a:p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ea typeface="Times New Roman" panose="02020603050405020304" pitchFamily="18" charset="0"/>
                </a:rPr>
                <a:t>Look for opportunities to share ideas across geographies</a:t>
              </a:r>
              <a:endPara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7B3216-1C17-DD0F-7F67-05631B4EC1D8}"/>
              </a:ext>
            </a:extLst>
          </p:cNvPr>
          <p:cNvGrpSpPr/>
          <p:nvPr/>
        </p:nvGrpSpPr>
        <p:grpSpPr>
          <a:xfrm>
            <a:off x="8164560" y="2340787"/>
            <a:ext cx="3748823" cy="1857662"/>
            <a:chOff x="8267977" y="2474805"/>
            <a:chExt cx="3645406" cy="1857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685130-6AAB-3687-CB87-9168C48E119F}"/>
                </a:ext>
              </a:extLst>
            </p:cNvPr>
            <p:cNvSpPr txBox="1"/>
            <p:nvPr/>
          </p:nvSpPr>
          <p:spPr>
            <a:xfrm>
              <a:off x="8267977" y="2474805"/>
              <a:ext cx="3645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Enhance Functional Capabilities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F522C6-40D7-F7B6-2BD0-81D568872E57}"/>
                </a:ext>
              </a:extLst>
            </p:cNvPr>
            <p:cNvSpPr txBox="1"/>
            <p:nvPr/>
          </p:nvSpPr>
          <p:spPr>
            <a:xfrm>
              <a:off x="8369307" y="2893612"/>
              <a:ext cx="3478802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Build and scale functional impact with technology and improved capabilities</a:t>
              </a:r>
            </a:p>
            <a:p>
              <a:pPr marL="177800" indent="-1778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Leverage our scale to enable 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functional efficiencies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81252AF-A646-B3C2-005C-BD041CF0D180}"/>
              </a:ext>
            </a:extLst>
          </p:cNvPr>
          <p:cNvSpPr txBox="1"/>
          <p:nvPr/>
        </p:nvSpPr>
        <p:spPr>
          <a:xfrm>
            <a:off x="375274" y="5260799"/>
            <a:ext cx="347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POWER THE CULTURE SHIFT TO DRIVE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5C8BA-B65D-4770-3D4D-2B47EEAAC50D}"/>
              </a:ext>
            </a:extLst>
          </p:cNvPr>
          <p:cNvSpPr txBox="1"/>
          <p:nvPr/>
        </p:nvSpPr>
        <p:spPr>
          <a:xfrm>
            <a:off x="4099704" y="5257937"/>
            <a:ext cx="399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STRENGTHEN CONNECTION BETWEEN GLOBAL AND LOCAL, AND REDUCE COMPLEXITIES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82D72-FBA4-7F10-65D1-CFAC43ADDB9B}"/>
              </a:ext>
            </a:extLst>
          </p:cNvPr>
          <p:cNvSpPr txBox="1"/>
          <p:nvPr/>
        </p:nvSpPr>
        <p:spPr>
          <a:xfrm>
            <a:off x="8425694" y="5310462"/>
            <a:ext cx="336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DELIVER BETTER SERVICE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AND RESULTS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54824875-CB88-CD5D-2D8D-8805F99563AB}"/>
              </a:ext>
            </a:extLst>
          </p:cNvPr>
          <p:cNvSpPr/>
          <p:nvPr/>
        </p:nvSpPr>
        <p:spPr>
          <a:xfrm>
            <a:off x="1874278" y="4750844"/>
            <a:ext cx="484632" cy="51881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id="{D2E114DC-AABE-4E5A-E230-0756EB03AFA8}"/>
              </a:ext>
            </a:extLst>
          </p:cNvPr>
          <p:cNvSpPr/>
          <p:nvPr/>
        </p:nvSpPr>
        <p:spPr>
          <a:xfrm>
            <a:off x="5827395" y="4734469"/>
            <a:ext cx="484632" cy="51881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FB1387A1-F0E2-0AEB-B8EB-D3E4402300B5}"/>
              </a:ext>
            </a:extLst>
          </p:cNvPr>
          <p:cNvSpPr/>
          <p:nvPr/>
        </p:nvSpPr>
        <p:spPr>
          <a:xfrm>
            <a:off x="9891430" y="4779923"/>
            <a:ext cx="484632" cy="51881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C8117E-6ED1-EAF4-17DE-D40299CF6E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3000"/>
                </a:schemeClr>
              </a:gs>
              <a:gs pos="50000">
                <a:srgbClr val="0A498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B2E185-0FD2-5FD1-DE5E-134DF07682C4}"/>
              </a:ext>
            </a:extLst>
          </p:cNvPr>
          <p:cNvGrpSpPr/>
          <p:nvPr/>
        </p:nvGrpSpPr>
        <p:grpSpPr>
          <a:xfrm>
            <a:off x="4577196" y="5805612"/>
            <a:ext cx="3037608" cy="880121"/>
            <a:chOff x="2149853" y="3702922"/>
            <a:chExt cx="7137488" cy="2068028"/>
          </a:xfrm>
        </p:grpSpPr>
        <p:pic>
          <p:nvPicPr>
            <p:cNvPr id="4" name="Picture 3" descr="A white numbers on a black background&#10;&#10;Description automatically generated">
              <a:extLst>
                <a:ext uri="{FF2B5EF4-FFF2-40B4-BE49-F238E27FC236}">
                  <a16:creationId xmlns:a16="http://schemas.microsoft.com/office/drawing/2014/main" id="{7D2E838A-873E-D5C2-FDD4-585267FB0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564" y="3702922"/>
              <a:ext cx="1900144" cy="1900144"/>
            </a:xfrm>
            <a:prstGeom prst="rect">
              <a:avLst/>
            </a:prstGeom>
          </p:spPr>
        </p:pic>
        <p:pic>
          <p:nvPicPr>
            <p:cNvPr id="8" name="Picture 7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8323EB62-A2AE-7BE8-D9AE-43EE3118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508" y="4209117"/>
              <a:ext cx="1561833" cy="1561833"/>
            </a:xfrm>
            <a:prstGeom prst="rect">
              <a:avLst/>
            </a:prstGeom>
          </p:spPr>
        </p:pic>
        <p:pic>
          <p:nvPicPr>
            <p:cNvPr id="9" name="Picture 8" descr="A white letter on a black background&#10;&#10;Description automatically generated">
              <a:extLst>
                <a:ext uri="{FF2B5EF4-FFF2-40B4-BE49-F238E27FC236}">
                  <a16:creationId xmlns:a16="http://schemas.microsoft.com/office/drawing/2014/main" id="{056FCD11-335C-6E11-F345-8B9A7E41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853" y="4286559"/>
              <a:ext cx="4284784" cy="74567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2035213-152A-8660-9B66-734E5E3ACE80}"/>
                  </a:ext>
                </a:extLst>
              </p14:cNvPr>
              <p14:cNvContentPartPr/>
              <p14:nvPr/>
            </p14:nvContentPartPr>
            <p14:xfrm>
              <a:off x="9612683" y="-498711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2035213-152A-8660-9B66-734E5E3ACE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3683" y="-50735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BE49B4-3E36-8A6B-68B7-FACFD3DA5D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9" y="-228635"/>
            <a:ext cx="11318142" cy="25492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C18B64-A93C-1946-4764-A425E6700660}"/>
              </a:ext>
            </a:extLst>
          </p:cNvPr>
          <p:cNvSpPr txBox="1"/>
          <p:nvPr/>
        </p:nvSpPr>
        <p:spPr>
          <a:xfrm>
            <a:off x="0" y="314525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best is yet to come.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6AD316-4C13-BB9C-A94B-7885BF52E611}"/>
              </a:ext>
            </a:extLst>
          </p:cNvPr>
          <p:cNvGrpSpPr/>
          <p:nvPr/>
        </p:nvGrpSpPr>
        <p:grpSpPr>
          <a:xfrm>
            <a:off x="9667177" y="4442343"/>
            <a:ext cx="1926567" cy="2006407"/>
            <a:chOff x="9559040" y="4277083"/>
            <a:chExt cx="2192544" cy="2283406"/>
          </a:xfrm>
        </p:grpSpPr>
        <p:pic>
          <p:nvPicPr>
            <p:cNvPr id="20" name="Picture 19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99C4E13A-CEA9-44CC-49CE-92C479219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040" y="4277083"/>
              <a:ext cx="1910356" cy="1910357"/>
            </a:xfrm>
            <a:prstGeom prst="rect">
              <a:avLst/>
            </a:prstGeom>
          </p:spPr>
        </p:pic>
        <p:pic>
          <p:nvPicPr>
            <p:cNvPr id="21" name="Picture 20" descr="A blue arrow on a black background&#10;&#10;Description automatically generated">
              <a:extLst>
                <a:ext uri="{FF2B5EF4-FFF2-40B4-BE49-F238E27FC236}">
                  <a16:creationId xmlns:a16="http://schemas.microsoft.com/office/drawing/2014/main" id="{0D9A91AE-D72F-9CEC-817C-88A8112A9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228" y="4650132"/>
              <a:ext cx="1910356" cy="191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8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nks_Nov_2022">
  <a:themeElements>
    <a:clrScheme name="Custom 17">
      <a:dk1>
        <a:srgbClr val="3F403F"/>
      </a:dk1>
      <a:lt1>
        <a:srgbClr val="FFFFFF"/>
      </a:lt1>
      <a:dk2>
        <a:srgbClr val="3F403F"/>
      </a:dk2>
      <a:lt2>
        <a:srgbClr val="E7E6E6"/>
      </a:lt2>
      <a:accent1>
        <a:srgbClr val="0A498E"/>
      </a:accent1>
      <a:accent2>
        <a:srgbClr val="97CAEB"/>
      </a:accent2>
      <a:accent3>
        <a:srgbClr val="FFC528"/>
      </a:accent3>
      <a:accent4>
        <a:srgbClr val="64CFE3"/>
      </a:accent4>
      <a:accent5>
        <a:srgbClr val="808383"/>
      </a:accent5>
      <a:accent6>
        <a:srgbClr val="E3E6E8"/>
      </a:accent6>
      <a:hlink>
        <a:srgbClr val="0A498E"/>
      </a:hlink>
      <a:folHlink>
        <a:srgbClr val="0A4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nks_Feb_2022" id="{E42C2835-9656-B148-A17B-AEB96928FAE2}" vid="{151AB132-B8A9-CE43-8AF7-02E2ED560940}"/>
    </a:ext>
  </a:extLst>
</a:theme>
</file>

<file path=ppt/theme/theme2.xml><?xml version="1.0" encoding="utf-8"?>
<a:theme xmlns:a="http://schemas.openxmlformats.org/drawingml/2006/main" name="1_Brinks_2021">
  <a:themeElements>
    <a:clrScheme name="Custom 17">
      <a:dk1>
        <a:srgbClr val="3F403F"/>
      </a:dk1>
      <a:lt1>
        <a:srgbClr val="FFFFFF"/>
      </a:lt1>
      <a:dk2>
        <a:srgbClr val="3F403F"/>
      </a:dk2>
      <a:lt2>
        <a:srgbClr val="E7E6E6"/>
      </a:lt2>
      <a:accent1>
        <a:srgbClr val="0A498E"/>
      </a:accent1>
      <a:accent2>
        <a:srgbClr val="97CAEB"/>
      </a:accent2>
      <a:accent3>
        <a:srgbClr val="FFC528"/>
      </a:accent3>
      <a:accent4>
        <a:srgbClr val="64CFE3"/>
      </a:accent4>
      <a:accent5>
        <a:srgbClr val="808383"/>
      </a:accent5>
      <a:accent6>
        <a:srgbClr val="E3E6E8"/>
      </a:accent6>
      <a:hlink>
        <a:srgbClr val="0A498E"/>
      </a:hlink>
      <a:folHlink>
        <a:srgbClr val="0A4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nks_2021" id="{3A1BE4F9-9B4D-144C-822E-051A6246422D}" vid="{334F60E9-B30D-334A-8D7B-653DD383010D}"/>
    </a:ext>
  </a:extLst>
</a:theme>
</file>

<file path=ppt/theme/theme3.xml><?xml version="1.0" encoding="utf-8"?>
<a:theme xmlns:a="http://schemas.openxmlformats.org/drawingml/2006/main" name="3_Brinks_2021">
  <a:themeElements>
    <a:clrScheme name="Custom 17">
      <a:dk1>
        <a:srgbClr val="3F403F"/>
      </a:dk1>
      <a:lt1>
        <a:srgbClr val="FFFFFF"/>
      </a:lt1>
      <a:dk2>
        <a:srgbClr val="3F403F"/>
      </a:dk2>
      <a:lt2>
        <a:srgbClr val="E7E6E6"/>
      </a:lt2>
      <a:accent1>
        <a:srgbClr val="0A498E"/>
      </a:accent1>
      <a:accent2>
        <a:srgbClr val="97CAEB"/>
      </a:accent2>
      <a:accent3>
        <a:srgbClr val="FFC528"/>
      </a:accent3>
      <a:accent4>
        <a:srgbClr val="64CFE3"/>
      </a:accent4>
      <a:accent5>
        <a:srgbClr val="808383"/>
      </a:accent5>
      <a:accent6>
        <a:srgbClr val="E3E6E8"/>
      </a:accent6>
      <a:hlink>
        <a:srgbClr val="0A498E"/>
      </a:hlink>
      <a:folHlink>
        <a:srgbClr val="0A49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inks_2021" id="{3A1BE4F9-9B4D-144C-822E-051A6246422D}" vid="{334F60E9-B30D-334A-8D7B-653DD383010D}"/>
    </a:ext>
  </a:extLst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1E567E"/>
      </a:accent1>
      <a:accent2>
        <a:srgbClr val="A61748"/>
      </a:accent2>
      <a:accent3>
        <a:srgbClr val="FBC42C"/>
      </a:accent3>
      <a:accent4>
        <a:srgbClr val="63CBE3"/>
      </a:accent4>
      <a:accent5>
        <a:srgbClr val="006E43"/>
      </a:accent5>
      <a:accent6>
        <a:srgbClr val="6F1C46"/>
      </a:accent6>
      <a:hlink>
        <a:srgbClr val="1E567E"/>
      </a:hlink>
      <a:folHlink>
        <a:srgbClr val="96968C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StratConsultTemplate_Graphik_100820" id="{AA27F5F8-6D96-BB41-9F17-61AB38D4AF3D}" vid="{107E801C-741C-9549-8358-B17D1F5E56C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40c4a5-dba4-40f7-acc2-5e803ef0fd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81D1B0C81734997FDC3C01F0B15F8" ma:contentTypeVersion="15" ma:contentTypeDescription="Create a new document." ma:contentTypeScope="" ma:versionID="015f0261017f1fca6929ab2d036bcecf">
  <xsd:schema xmlns:xsd="http://www.w3.org/2001/XMLSchema" xmlns:xs="http://www.w3.org/2001/XMLSchema" xmlns:p="http://schemas.microsoft.com/office/2006/metadata/properties" xmlns:ns3="42941483-d1bd-4856-b1b0-203fc7a9d1dc" xmlns:ns4="c340c4a5-dba4-40f7-acc2-5e803ef0fd14" targetNamespace="http://schemas.microsoft.com/office/2006/metadata/properties" ma:root="true" ma:fieldsID="2f222178f49cc7567547bc591673c8b2" ns3:_="" ns4:_="">
    <xsd:import namespace="42941483-d1bd-4856-b1b0-203fc7a9d1dc"/>
    <xsd:import namespace="c340c4a5-dba4-40f7-acc2-5e803ef0f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41483-d1bd-4856-b1b0-203fc7a9d1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0c4a5-dba4-40f7-acc2-5e803ef0fd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8C433E-37E7-41F6-A98C-BE68659BF7A4}">
  <ds:schemaRefs>
    <ds:schemaRef ds:uri="http://purl.org/dc/elements/1.1/"/>
    <ds:schemaRef ds:uri="42941483-d1bd-4856-b1b0-203fc7a9d1dc"/>
    <ds:schemaRef ds:uri="c340c4a5-dba4-40f7-acc2-5e803ef0fd14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B59774-FE1C-4F47-A48B-B5EAF7761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41483-d1bd-4856-b1b0-203fc7a9d1dc"/>
    <ds:schemaRef ds:uri="c340c4a5-dba4-40f7-acc2-5e803ef0f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F4A507-7CEB-4506-86AF-921121E41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55640</TotalTime>
  <Words>367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Graphik</vt:lpstr>
      <vt:lpstr>GT Sectra Fine</vt:lpstr>
      <vt:lpstr>System Font</vt:lpstr>
      <vt:lpstr>System Font Regular</vt:lpstr>
      <vt:lpstr>Brinks_Nov_2022</vt:lpstr>
      <vt:lpstr>1_Brinks_2021</vt:lpstr>
      <vt:lpstr>3_Brinks_2021</vt:lpstr>
      <vt:lpstr>1_Office Theme</vt:lpstr>
      <vt:lpstr>think-cell Slide</vt:lpstr>
      <vt:lpstr>Honoring Our Heritage, Shaping Our Future</vt:lpstr>
      <vt:lpstr>PowerPoint Presentation</vt:lpstr>
      <vt:lpstr>We’ve Come a Long Way Since 1859</vt:lpstr>
      <vt:lpstr>We Have a Winning Strategy</vt:lpstr>
      <vt:lpstr>Now It’s Time to Shape Our Future</vt:lpstr>
      <vt:lpstr>We Are Making Moves to Build a Better Brink’s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Update</dc:title>
  <dc:creator>Dana Callahan</dc:creator>
  <cp:lastModifiedBy>Kelly McNeff</cp:lastModifiedBy>
  <cp:revision>328</cp:revision>
  <cp:lastPrinted>2023-02-25T00:52:19Z</cp:lastPrinted>
  <dcterms:modified xsi:type="dcterms:W3CDTF">2024-04-23T19:55:17Z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0x010100B5781D1B0C81734997FDC3C01F0B15F8</vt:lpwstr>
  </property>
</Properties>
</file>