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1" r:id="rId4"/>
    <p:sldId id="258" r:id="rId5"/>
    <p:sldId id="259" r:id="rId6"/>
    <p:sldId id="260" r:id="rId7"/>
    <p:sldId id="261" r:id="rId8"/>
    <p:sldId id="339" r:id="rId9"/>
    <p:sldId id="262" r:id="rId10"/>
    <p:sldId id="263" r:id="rId11"/>
    <p:sldId id="264" r:id="rId12"/>
    <p:sldId id="265" r:id="rId13"/>
    <p:sldId id="274" r:id="rId14"/>
    <p:sldId id="273" r:id="rId15"/>
    <p:sldId id="275" r:id="rId16"/>
    <p:sldId id="276" r:id="rId17"/>
    <p:sldId id="336" r:id="rId18"/>
    <p:sldId id="335" r:id="rId19"/>
    <p:sldId id="337" r:id="rId20"/>
    <p:sldId id="338" r:id="rId21"/>
    <p:sldId id="270" r:id="rId22"/>
    <p:sldId id="267" r:id="rId23"/>
    <p:sldId id="26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6" userDrawn="1">
          <p15:clr>
            <a:srgbClr val="A4A3A4"/>
          </p15:clr>
        </p15:guide>
        <p15:guide id="3" pos="5904" userDrawn="1">
          <p15:clr>
            <a:srgbClr val="A4A3A4"/>
          </p15:clr>
        </p15:guide>
        <p15:guide id="4" pos="1728" userDrawn="1">
          <p15:clr>
            <a:srgbClr val="A4A3A4"/>
          </p15:clr>
        </p15:guide>
        <p15:guide id="5" pos="3114" userDrawn="1">
          <p15:clr>
            <a:srgbClr val="A4A3A4"/>
          </p15:clr>
        </p15:guide>
        <p15:guide id="6" pos="4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98E"/>
    <a:srgbClr val="5FA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26"/>
    <p:restoredTop sz="96327"/>
  </p:normalViewPr>
  <p:slideViewPr>
    <p:cSldViewPr snapToGrid="0" snapToObjects="1">
      <p:cViewPr varScale="1">
        <p:scale>
          <a:sx n="120" d="100"/>
          <a:sy n="120" d="100"/>
        </p:scale>
        <p:origin x="560" y="192"/>
      </p:cViewPr>
      <p:guideLst>
        <p:guide orient="horz" pos="2160"/>
        <p:guide pos="336"/>
        <p:guide pos="5904"/>
        <p:guide pos="1728"/>
        <p:guide pos="3114"/>
        <p:guide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45770" y="3882009"/>
            <a:ext cx="9020394" cy="590931"/>
          </a:xfrm>
        </p:spPr>
        <p:txBody>
          <a:bodyPr anchor="t" anchorCtr="0"/>
          <a:lstStyle>
            <a:lvl1pPr>
              <a:defRPr sz="3600">
                <a:solidFill>
                  <a:srgbClr val="0A4A8E"/>
                </a:solidFill>
              </a:defRPr>
            </a:lvl1pPr>
          </a:lstStyle>
          <a:p>
            <a:r>
              <a:rPr lang="en-US" dirty="0"/>
              <a:t>Title Goes Here</a:t>
            </a:r>
          </a:p>
        </p:txBody>
      </p:sp>
      <p:sp>
        <p:nvSpPr>
          <p:cNvPr id="3" name="Text Placeholder 2">
            <a:extLst>
              <a:ext uri="{FF2B5EF4-FFF2-40B4-BE49-F238E27FC236}">
                <a16:creationId xmlns:a16="http://schemas.microsoft.com/office/drawing/2014/main" id="{17998500-4A15-D14E-B3B4-F2DAC7317FED}"/>
              </a:ext>
            </a:extLst>
          </p:cNvPr>
          <p:cNvSpPr>
            <a:spLocks noGrp="1"/>
          </p:cNvSpPr>
          <p:nvPr>
            <p:ph type="body" idx="1" hasCustomPrompt="1"/>
          </p:nvPr>
        </p:nvSpPr>
        <p:spPr>
          <a:xfrm>
            <a:off x="445770" y="4542788"/>
            <a:ext cx="9020394" cy="400110"/>
          </a:xfrm>
        </p:spPr>
        <p:txBody>
          <a:bodyPr anchor="t" anchorCtr="0"/>
          <a:lstStyle>
            <a:lvl1pPr marL="0" indent="0">
              <a:buNone/>
              <a:defRPr sz="2000" cap="none" baseline="0">
                <a:solidFill>
                  <a:srgbClr val="0A4A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526257" y="4471191"/>
            <a:ext cx="8939907"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060E455-FF93-0846-B5FE-7F86C3868E04}"/>
              </a:ext>
            </a:extLst>
          </p:cNvPr>
          <p:cNvPicPr>
            <a:picLocks/>
          </p:cNvPicPr>
          <p:nvPr/>
        </p:nvPicPr>
        <p:blipFill>
          <a:blip r:embed="rId2" cstate="print">
            <a:extLst>
              <a:ext uri="{28A0092B-C50C-407E-A947-70E740481C1C}">
                <a14:useLocalDpi xmlns:a14="http://schemas.microsoft.com/office/drawing/2010/main"/>
              </a:ext>
            </a:extLst>
          </a:blip>
          <a:stretch>
            <a:fillRect/>
          </a:stretch>
        </p:blipFill>
        <p:spPr>
          <a:xfrm>
            <a:off x="7854696" y="6251231"/>
            <a:ext cx="1517904" cy="270256"/>
          </a:xfrm>
          <a:prstGeom prst="rect">
            <a:avLst/>
          </a:prstGeom>
        </p:spPr>
      </p:pic>
    </p:spTree>
    <p:extLst>
      <p:ext uri="{BB962C8B-B14F-4D97-AF65-F5344CB8AC3E}">
        <p14:creationId xmlns:p14="http://schemas.microsoft.com/office/powerpoint/2010/main" val="22999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09C9D8-A038-8D41-8EEA-919D1C6AE680}"/>
              </a:ext>
            </a:extLst>
          </p:cNvPr>
          <p:cNvGrpSpPr>
            <a:grpSpLocks/>
          </p:cNvGrpSpPr>
          <p:nvPr userDrawn="1"/>
        </p:nvGrpSpPr>
        <p:grpSpPr>
          <a:xfrm>
            <a:off x="152400" y="147918"/>
            <a:ext cx="9601200" cy="6562164"/>
            <a:chOff x="342900" y="342901"/>
            <a:chExt cx="9220200" cy="6172200"/>
          </a:xfrm>
        </p:grpSpPr>
        <p:sp>
          <p:nvSpPr>
            <p:cNvPr id="3" name="Freeform 2">
              <a:extLst>
                <a:ext uri="{FF2B5EF4-FFF2-40B4-BE49-F238E27FC236}">
                  <a16:creationId xmlns:a16="http://schemas.microsoft.com/office/drawing/2014/main" id="{F652279D-B322-FB47-AC2C-F69B3EBB5401}"/>
                </a:ext>
              </a:extLst>
            </p:cNvPr>
            <p:cNvSpPr>
              <a:spLocks/>
            </p:cNvSpPr>
            <p:nvPr userDrawn="1"/>
          </p:nvSpPr>
          <p:spPr>
            <a:xfrm>
              <a:off x="342900" y="342901"/>
              <a:ext cx="9220200" cy="6172200"/>
            </a:xfrm>
            <a:custGeom>
              <a:avLst/>
              <a:gdLst>
                <a:gd name="connsiteX0" fmla="*/ 289113 w 9220200"/>
                <a:gd name="connsiteY0" fmla="*/ 0 h 6172200"/>
                <a:gd name="connsiteX1" fmla="*/ 8949017 w 9220200"/>
                <a:gd name="connsiteY1" fmla="*/ 0 h 6172200"/>
                <a:gd name="connsiteX2" fmla="*/ 8949017 w 9220200"/>
                <a:gd name="connsiteY2" fmla="*/ 286296 h 6172200"/>
                <a:gd name="connsiteX3" fmla="*/ 9220200 w 9220200"/>
                <a:gd name="connsiteY3" fmla="*/ 286296 h 6172200"/>
                <a:gd name="connsiteX4" fmla="*/ 9220200 w 9220200"/>
                <a:gd name="connsiteY4" fmla="*/ 5883087 h 6172200"/>
                <a:gd name="connsiteX5" fmla="*/ 8949017 w 9220200"/>
                <a:gd name="connsiteY5" fmla="*/ 5883087 h 6172200"/>
                <a:gd name="connsiteX6" fmla="*/ 8949017 w 9220200"/>
                <a:gd name="connsiteY6" fmla="*/ 6172200 h 6172200"/>
                <a:gd name="connsiteX7" fmla="*/ 289113 w 9220200"/>
                <a:gd name="connsiteY7" fmla="*/ 6172200 h 6172200"/>
                <a:gd name="connsiteX8" fmla="*/ 289113 w 9220200"/>
                <a:gd name="connsiteY8" fmla="*/ 5883087 h 6172200"/>
                <a:gd name="connsiteX9" fmla="*/ 0 w 9220200"/>
                <a:gd name="connsiteY9" fmla="*/ 5883087 h 6172200"/>
                <a:gd name="connsiteX10" fmla="*/ 0 w 9220200"/>
                <a:gd name="connsiteY10" fmla="*/ 286296 h 6172200"/>
                <a:gd name="connsiteX11" fmla="*/ 289113 w 9220200"/>
                <a:gd name="connsiteY11" fmla="*/ 28629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00" h="6172200">
                  <a:moveTo>
                    <a:pt x="289113" y="0"/>
                  </a:moveTo>
                  <a:lnTo>
                    <a:pt x="8949017" y="0"/>
                  </a:lnTo>
                  <a:lnTo>
                    <a:pt x="8949017" y="286296"/>
                  </a:lnTo>
                  <a:lnTo>
                    <a:pt x="9220200" y="286296"/>
                  </a:lnTo>
                  <a:lnTo>
                    <a:pt x="9220200" y="5883087"/>
                  </a:lnTo>
                  <a:lnTo>
                    <a:pt x="8949017" y="5883087"/>
                  </a:lnTo>
                  <a:lnTo>
                    <a:pt x="8949017" y="6172200"/>
                  </a:lnTo>
                  <a:lnTo>
                    <a:pt x="289113" y="6172200"/>
                  </a:lnTo>
                  <a:lnTo>
                    <a:pt x="289113" y="5883087"/>
                  </a:lnTo>
                  <a:lnTo>
                    <a:pt x="0" y="5883087"/>
                  </a:lnTo>
                  <a:lnTo>
                    <a:pt x="0" y="286296"/>
                  </a:lnTo>
                  <a:lnTo>
                    <a:pt x="289113" y="286296"/>
                  </a:lnTo>
                  <a:close/>
                </a:path>
              </a:pathLst>
            </a:custGeom>
            <a:noFill/>
            <a:ln w="19050">
              <a:solidFill>
                <a:srgbClr val="084A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595EA840-5DAF-F748-A416-9BB59AF00F47}"/>
                </a:ext>
              </a:extLst>
            </p:cNvPr>
            <p:cNvSpPr>
              <a:spLocks/>
            </p:cNvSpPr>
            <p:nvPr userDrawn="1"/>
          </p:nvSpPr>
          <p:spPr>
            <a:xfrm>
              <a:off x="475129" y="477370"/>
              <a:ext cx="8955741" cy="5903259"/>
            </a:xfrm>
            <a:prstGeom prst="rect">
              <a:avLst/>
            </a:prstGeom>
            <a:noFill/>
            <a:ln w="38100" cmpd="dbl">
              <a:solidFill>
                <a:srgbClr val="B204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8B61C9A-C26E-C34E-8E4C-5FDAE9A9BFEC}"/>
              </a:ext>
            </a:extLst>
          </p:cNvPr>
          <p:cNvGrpSpPr/>
          <p:nvPr userDrawn="1"/>
        </p:nvGrpSpPr>
        <p:grpSpPr>
          <a:xfrm>
            <a:off x="609424" y="1232386"/>
            <a:ext cx="3198218" cy="2015531"/>
            <a:chOff x="1290916" y="2138564"/>
            <a:chExt cx="5675039" cy="3576435"/>
          </a:xfrm>
        </p:grpSpPr>
        <p:sp>
          <p:nvSpPr>
            <p:cNvPr id="6" name="Freeform 5">
              <a:extLst>
                <a:ext uri="{FF2B5EF4-FFF2-40B4-BE49-F238E27FC236}">
                  <a16:creationId xmlns:a16="http://schemas.microsoft.com/office/drawing/2014/main" id="{7E95A5E6-97A3-E841-853A-98D2FA860415}"/>
                </a:ext>
              </a:extLst>
            </p:cNvPr>
            <p:cNvSpPr/>
            <p:nvPr userDrawn="1"/>
          </p:nvSpPr>
          <p:spPr>
            <a:xfrm flipH="1">
              <a:off x="2673333" y="2138564"/>
              <a:ext cx="3011103" cy="3576435"/>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B20465">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2394F3DD-A097-1B4B-92BE-D279533E7396}"/>
                </a:ext>
              </a:extLst>
            </p:cNvPr>
            <p:cNvSpPr/>
            <p:nvPr userDrawn="1"/>
          </p:nvSpPr>
          <p:spPr>
            <a:xfrm flipH="1">
              <a:off x="1290916" y="2366681"/>
              <a:ext cx="1862383" cy="22120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B20465">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944100E5-5D82-8B4B-87D5-077A5B420612}"/>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B20465">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CB94594A-6CF2-7748-90A1-4EC8F6295F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9707" y="698689"/>
            <a:ext cx="1713478" cy="1370783"/>
          </a:xfrm>
          <a:prstGeom prst="rect">
            <a:avLst/>
          </a:prstGeom>
        </p:spPr>
      </p:pic>
      <p:grpSp>
        <p:nvGrpSpPr>
          <p:cNvPr id="10" name="Group 9">
            <a:extLst>
              <a:ext uri="{FF2B5EF4-FFF2-40B4-BE49-F238E27FC236}">
                <a16:creationId xmlns:a16="http://schemas.microsoft.com/office/drawing/2014/main" id="{8DB442E0-60DC-D346-B2D3-0336DF119288}"/>
              </a:ext>
            </a:extLst>
          </p:cNvPr>
          <p:cNvGrpSpPr/>
          <p:nvPr userDrawn="1"/>
        </p:nvGrpSpPr>
        <p:grpSpPr>
          <a:xfrm>
            <a:off x="681038" y="5993458"/>
            <a:ext cx="2441830" cy="410548"/>
            <a:chOff x="3027549" y="5794367"/>
            <a:chExt cx="3649338" cy="613569"/>
          </a:xfrm>
        </p:grpSpPr>
        <p:pic>
          <p:nvPicPr>
            <p:cNvPr id="11" name="Picture 10">
              <a:extLst>
                <a:ext uri="{FF2B5EF4-FFF2-40B4-BE49-F238E27FC236}">
                  <a16:creationId xmlns:a16="http://schemas.microsoft.com/office/drawing/2014/main" id="{E500DEFB-9973-F047-8394-E067A74E27F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549" y="5952684"/>
              <a:ext cx="1693209" cy="296935"/>
            </a:xfrm>
            <a:prstGeom prst="rect">
              <a:avLst/>
            </a:prstGeom>
          </p:spPr>
        </p:pic>
        <p:pic>
          <p:nvPicPr>
            <p:cNvPr id="12" name="Imagen 12">
              <a:extLst>
                <a:ext uri="{FF2B5EF4-FFF2-40B4-BE49-F238E27FC236}">
                  <a16:creationId xmlns:a16="http://schemas.microsoft.com/office/drawing/2014/main" id="{5E9DE83A-5C75-C146-84FD-9FBDEAD84B9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11702" y="5794367"/>
              <a:ext cx="1565185" cy="613569"/>
            </a:xfrm>
            <a:prstGeom prst="rect">
              <a:avLst/>
            </a:prstGeom>
          </p:spPr>
        </p:pic>
      </p:grpSp>
      <p:grpSp>
        <p:nvGrpSpPr>
          <p:cNvPr id="13" name="Group 12">
            <a:extLst>
              <a:ext uri="{FF2B5EF4-FFF2-40B4-BE49-F238E27FC236}">
                <a16:creationId xmlns:a16="http://schemas.microsoft.com/office/drawing/2014/main" id="{195805D7-7A66-D74F-9DA1-F05E45F8FF3B}"/>
              </a:ext>
            </a:extLst>
          </p:cNvPr>
          <p:cNvGrpSpPr/>
          <p:nvPr userDrawn="1"/>
        </p:nvGrpSpPr>
        <p:grpSpPr>
          <a:xfrm>
            <a:off x="7466164" y="4747466"/>
            <a:ext cx="1436070" cy="1053372"/>
            <a:chOff x="5392269" y="3173504"/>
            <a:chExt cx="2548217" cy="1869143"/>
          </a:xfrm>
        </p:grpSpPr>
        <p:sp>
          <p:nvSpPr>
            <p:cNvPr id="14" name="Freeform 13">
              <a:extLst>
                <a:ext uri="{FF2B5EF4-FFF2-40B4-BE49-F238E27FC236}">
                  <a16:creationId xmlns:a16="http://schemas.microsoft.com/office/drawing/2014/main" id="{2CDEEEF4-326C-AD49-9CF9-8277718975F9}"/>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B20465">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9186D239-6C98-0840-B822-C3A6263E9048}"/>
                </a:ext>
              </a:extLst>
            </p:cNvPr>
            <p:cNvSpPr/>
            <p:nvPr userDrawn="1"/>
          </p:nvSpPr>
          <p:spPr>
            <a:xfrm flipH="1">
              <a:off x="6911786" y="3639625"/>
              <a:ext cx="1028700" cy="1221836"/>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solidFill>
              <a:srgbClr val="B20465">
                <a:alpha val="990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Text Placeholder 25">
            <a:extLst>
              <a:ext uri="{FF2B5EF4-FFF2-40B4-BE49-F238E27FC236}">
                <a16:creationId xmlns:a16="http://schemas.microsoft.com/office/drawing/2014/main" id="{9DD54966-ADA3-934E-9018-F7CD09BF32FB}"/>
              </a:ext>
            </a:extLst>
          </p:cNvPr>
          <p:cNvSpPr>
            <a:spLocks noGrp="1"/>
          </p:cNvSpPr>
          <p:nvPr>
            <p:ph type="body" sz="quarter" idx="10" hasCustomPrompt="1"/>
          </p:nvPr>
        </p:nvSpPr>
        <p:spPr>
          <a:xfrm>
            <a:off x="647700" y="2844130"/>
            <a:ext cx="8610600" cy="81915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4400" b="0" i="0" u="none" strike="noStrike" kern="1200" cap="none" spc="-50" normalizeH="0" baseline="0">
                <a:ln>
                  <a:noFill/>
                </a:ln>
                <a:solidFill>
                  <a:srgbClr val="3F403F"/>
                </a:solidFill>
                <a:effectLst/>
                <a:uLnTx/>
                <a:uFillTx/>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&lt;Name&gt;</a:t>
            </a:r>
          </a:p>
        </p:txBody>
      </p:sp>
      <p:sp>
        <p:nvSpPr>
          <p:cNvPr id="18" name="Text Placeholder 45">
            <a:extLst>
              <a:ext uri="{FF2B5EF4-FFF2-40B4-BE49-F238E27FC236}">
                <a16:creationId xmlns:a16="http://schemas.microsoft.com/office/drawing/2014/main" id="{52647B32-56EF-8148-9F59-9B355FCA8A2F}"/>
              </a:ext>
            </a:extLst>
          </p:cNvPr>
          <p:cNvSpPr>
            <a:spLocks noGrp="1"/>
          </p:cNvSpPr>
          <p:nvPr>
            <p:ph type="body" sz="quarter" idx="11" hasCustomPrompt="1"/>
          </p:nvPr>
        </p:nvSpPr>
        <p:spPr>
          <a:xfrm>
            <a:off x="647700" y="3856604"/>
            <a:ext cx="8610600" cy="400110"/>
          </a:xfrm>
          <a:prstGeom prst="rect">
            <a:avLst/>
          </a:prstGeom>
        </p:spPr>
        <p:txBody>
          <a:bodyPr>
            <a:spAutoFit/>
          </a:bodyPr>
          <a:lstStyle>
            <a:lvl1pPr marL="0" indent="0" algn="ctr">
              <a:buNone/>
              <a:defRPr sz="2000" b="0">
                <a:solidFill>
                  <a:srgbClr val="3F403F"/>
                </a:solidFill>
              </a:defRPr>
            </a:lvl1pPr>
          </a:lstStyle>
          <a:p>
            <a:pPr lvl="0"/>
            <a:r>
              <a:rPr lang="en-US"/>
              <a:t>For successfully implementing the A3</a:t>
            </a:r>
          </a:p>
        </p:txBody>
      </p:sp>
      <p:sp>
        <p:nvSpPr>
          <p:cNvPr id="19" name="Text Placeholder 45">
            <a:extLst>
              <a:ext uri="{FF2B5EF4-FFF2-40B4-BE49-F238E27FC236}">
                <a16:creationId xmlns:a16="http://schemas.microsoft.com/office/drawing/2014/main" id="{2EE1026F-BA1F-5E45-83F1-149D0C8F7EF1}"/>
              </a:ext>
            </a:extLst>
          </p:cNvPr>
          <p:cNvSpPr>
            <a:spLocks noGrp="1"/>
          </p:cNvSpPr>
          <p:nvPr>
            <p:ph type="body" sz="quarter" idx="12" hasCustomPrompt="1"/>
          </p:nvPr>
        </p:nvSpPr>
        <p:spPr>
          <a:xfrm>
            <a:off x="647700" y="4279374"/>
            <a:ext cx="8610600" cy="400110"/>
          </a:xfrm>
          <a:prstGeom prst="rect">
            <a:avLst/>
          </a:prstGeom>
        </p:spPr>
        <p:txBody>
          <a:bodyPr>
            <a:spAutoFit/>
          </a:bodyPr>
          <a:lstStyle>
            <a:lvl1pPr marL="0" indent="0" algn="ctr">
              <a:buNone/>
              <a:defRPr sz="2000" b="1"/>
            </a:lvl1pPr>
          </a:lstStyle>
          <a:p>
            <a:pPr lvl="0"/>
            <a:r>
              <a:rPr lang="en-US"/>
              <a:t>&lt;Name of A3&gt;</a:t>
            </a:r>
          </a:p>
        </p:txBody>
      </p:sp>
      <p:sp>
        <p:nvSpPr>
          <p:cNvPr id="20" name="Text Placeholder 45">
            <a:extLst>
              <a:ext uri="{FF2B5EF4-FFF2-40B4-BE49-F238E27FC236}">
                <a16:creationId xmlns:a16="http://schemas.microsoft.com/office/drawing/2014/main" id="{4794940C-6630-0F4E-BD6B-9E411C609376}"/>
              </a:ext>
            </a:extLst>
          </p:cNvPr>
          <p:cNvSpPr>
            <a:spLocks noGrp="1"/>
          </p:cNvSpPr>
          <p:nvPr>
            <p:ph type="body" sz="quarter" idx="13" hasCustomPrompt="1"/>
          </p:nvPr>
        </p:nvSpPr>
        <p:spPr>
          <a:xfrm>
            <a:off x="647700" y="5026682"/>
            <a:ext cx="8610600" cy="307777"/>
          </a:xfrm>
          <a:prstGeom prst="rect">
            <a:avLst/>
          </a:prstGeom>
        </p:spPr>
        <p:txBody>
          <a:bodyPr>
            <a:spAutoFit/>
          </a:bodyPr>
          <a:lstStyle>
            <a:lvl1pPr marL="0" indent="0" algn="ctr">
              <a:buNone/>
              <a:defRPr sz="1400" b="0"/>
            </a:lvl1pPr>
          </a:lstStyle>
          <a:p>
            <a:pPr lvl="0"/>
            <a:r>
              <a:rPr lang="en-US"/>
              <a:t>&lt;Date&gt;</a:t>
            </a:r>
          </a:p>
        </p:txBody>
      </p:sp>
      <p:sp>
        <p:nvSpPr>
          <p:cNvPr id="22" name="Text Placeholder 45">
            <a:extLst>
              <a:ext uri="{FF2B5EF4-FFF2-40B4-BE49-F238E27FC236}">
                <a16:creationId xmlns:a16="http://schemas.microsoft.com/office/drawing/2014/main" id="{270F086E-109F-424E-BD7C-EEEBF7B80463}"/>
              </a:ext>
            </a:extLst>
          </p:cNvPr>
          <p:cNvSpPr>
            <a:spLocks noGrp="1"/>
          </p:cNvSpPr>
          <p:nvPr>
            <p:ph type="body" sz="quarter" idx="15" hasCustomPrompt="1"/>
          </p:nvPr>
        </p:nvSpPr>
        <p:spPr>
          <a:xfrm>
            <a:off x="647700" y="2572003"/>
            <a:ext cx="8610600" cy="338554"/>
          </a:xfrm>
          <a:prstGeom prst="rect">
            <a:avLst/>
          </a:prstGeom>
        </p:spPr>
        <p:txBody>
          <a:bodyPr>
            <a:spAutoFit/>
          </a:bodyPr>
          <a:lstStyle>
            <a:lvl1pPr marL="0" indent="0" algn="ctr">
              <a:buNone/>
              <a:defRPr sz="1600" b="0"/>
            </a:lvl1pPr>
          </a:lstStyle>
          <a:p>
            <a:pPr lvl="0"/>
            <a:r>
              <a:rPr lang="en-US"/>
              <a:t>Presented to:</a:t>
            </a:r>
          </a:p>
        </p:txBody>
      </p:sp>
      <p:sp>
        <p:nvSpPr>
          <p:cNvPr id="23" name="Text Placeholder 45">
            <a:extLst>
              <a:ext uri="{FF2B5EF4-FFF2-40B4-BE49-F238E27FC236}">
                <a16:creationId xmlns:a16="http://schemas.microsoft.com/office/drawing/2014/main" id="{93ECCB90-22C1-3F41-9FED-34C988104B57}"/>
              </a:ext>
            </a:extLst>
          </p:cNvPr>
          <p:cNvSpPr>
            <a:spLocks noGrp="1"/>
          </p:cNvSpPr>
          <p:nvPr>
            <p:ph type="body" sz="quarter" idx="16" hasCustomPrompt="1"/>
          </p:nvPr>
        </p:nvSpPr>
        <p:spPr>
          <a:xfrm>
            <a:off x="647700" y="1742380"/>
            <a:ext cx="8610600" cy="461665"/>
          </a:xfrm>
          <a:prstGeom prst="rect">
            <a:avLst/>
          </a:prstGeom>
        </p:spPr>
        <p:txBody>
          <a:bodyPr>
            <a:spAutoFit/>
          </a:bodyPr>
          <a:lstStyle>
            <a:lvl1pPr marL="0" indent="0" algn="ctr">
              <a:buNone/>
              <a:defRPr sz="2400" b="1" i="0" cap="all" baseline="0">
                <a:solidFill>
                  <a:srgbClr val="B20465"/>
                </a:solidFill>
              </a:defRPr>
            </a:lvl1pPr>
          </a:lstStyle>
          <a:p>
            <a:pPr lvl="0"/>
            <a:r>
              <a:rPr lang="en-US"/>
              <a:t>Ruby Award</a:t>
            </a:r>
          </a:p>
        </p:txBody>
      </p:sp>
      <p:sp>
        <p:nvSpPr>
          <p:cNvPr id="24" name="Text Placeholder 45">
            <a:extLst>
              <a:ext uri="{FF2B5EF4-FFF2-40B4-BE49-F238E27FC236}">
                <a16:creationId xmlns:a16="http://schemas.microsoft.com/office/drawing/2014/main" id="{87D6F0D4-8A12-1749-9F80-B5980BE0B7BA}"/>
              </a:ext>
            </a:extLst>
          </p:cNvPr>
          <p:cNvSpPr>
            <a:spLocks noGrp="1"/>
          </p:cNvSpPr>
          <p:nvPr>
            <p:ph type="body" sz="quarter" idx="17" hasCustomPrompt="1"/>
          </p:nvPr>
        </p:nvSpPr>
        <p:spPr>
          <a:xfrm>
            <a:off x="647700" y="354384"/>
            <a:ext cx="8610600" cy="338554"/>
          </a:xfrm>
          <a:prstGeom prst="rect">
            <a:avLst/>
          </a:prstGeom>
        </p:spPr>
        <p:txBody>
          <a:bodyPr>
            <a:spAutoFit/>
          </a:bodyPr>
          <a:lstStyle>
            <a:lvl1pPr marL="0" indent="0" algn="ctr">
              <a:buNone/>
              <a:defRPr sz="1600" b="0" cap="all" spc="1000" baseline="0">
                <a:solidFill>
                  <a:srgbClr val="084A8E"/>
                </a:solidFill>
              </a:defRPr>
            </a:lvl1pPr>
          </a:lstStyle>
          <a:p>
            <a:pPr lvl="0"/>
            <a:r>
              <a:rPr lang="en-US"/>
              <a:t>LEAN RECOGNITION PROGRAM</a:t>
            </a:r>
          </a:p>
        </p:txBody>
      </p:sp>
      <p:sp>
        <p:nvSpPr>
          <p:cNvPr id="26" name="Text Placeholder 45">
            <a:extLst>
              <a:ext uri="{FF2B5EF4-FFF2-40B4-BE49-F238E27FC236}">
                <a16:creationId xmlns:a16="http://schemas.microsoft.com/office/drawing/2014/main" id="{A84A42D0-FF94-6646-9361-8F486B7D99D4}"/>
              </a:ext>
            </a:extLst>
          </p:cNvPr>
          <p:cNvSpPr>
            <a:spLocks noGrp="1"/>
          </p:cNvSpPr>
          <p:nvPr>
            <p:ph type="body" sz="quarter" idx="14" hasCustomPrompt="1"/>
          </p:nvPr>
        </p:nvSpPr>
        <p:spPr>
          <a:xfrm>
            <a:off x="3926540" y="6098264"/>
            <a:ext cx="5331759" cy="261610"/>
          </a:xfrm>
          <a:prstGeom prst="rect">
            <a:avLst/>
          </a:prstGeom>
        </p:spPr>
        <p:txBody>
          <a:bodyPr wrap="square">
            <a:spAutoFit/>
          </a:bodyPr>
          <a:lstStyle>
            <a:lvl1pPr marL="0" indent="0" algn="ctr">
              <a:buNone/>
              <a:defRPr sz="1100" b="1"/>
            </a:lvl1pPr>
          </a:lstStyle>
          <a:p>
            <a:pPr lvl="0"/>
            <a:r>
              <a:rPr lang="en-US" dirty="0"/>
              <a:t>&lt;Country General Manager&gt;  |  &lt;Country&gt;</a:t>
            </a:r>
          </a:p>
        </p:txBody>
      </p:sp>
    </p:spTree>
    <p:extLst>
      <p:ext uri="{BB962C8B-B14F-4D97-AF65-F5344CB8AC3E}">
        <p14:creationId xmlns:p14="http://schemas.microsoft.com/office/powerpoint/2010/main" val="26947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
          <p15:clr>
            <a:srgbClr val="FBAE40"/>
          </p15:clr>
        </p15:guide>
        <p15:guide id="2" pos="3120">
          <p15:clr>
            <a:srgbClr val="FBAE40"/>
          </p15:clr>
        </p15:guide>
        <p15:guide id="3" orient="horz" pos="4104">
          <p15:clr>
            <a:srgbClr val="FBAE40"/>
          </p15:clr>
        </p15:guide>
        <p15:guide id="4" pos="216">
          <p15:clr>
            <a:srgbClr val="FBAE40"/>
          </p15:clr>
        </p15:guide>
        <p15:guide id="5" pos="6024">
          <p15:clr>
            <a:srgbClr val="FBAE40"/>
          </p15:clr>
        </p15:guide>
        <p15:guide id="6" orient="horz" pos="2160">
          <p15:clr>
            <a:srgbClr val="FBAE40"/>
          </p15:clr>
        </p15:guide>
        <p15:guide id="7" pos="408">
          <p15:clr>
            <a:srgbClr val="FBAE40"/>
          </p15:clr>
        </p15:guide>
        <p15:guide id="8" pos="5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9F9398-3F6D-2B44-B93D-1C0A54E74686}"/>
              </a:ext>
            </a:extLst>
          </p:cNvPr>
          <p:cNvGrpSpPr>
            <a:grpSpLocks/>
          </p:cNvGrpSpPr>
          <p:nvPr userDrawn="1"/>
        </p:nvGrpSpPr>
        <p:grpSpPr>
          <a:xfrm>
            <a:off x="152400" y="147918"/>
            <a:ext cx="9601200" cy="6562164"/>
            <a:chOff x="342900" y="342901"/>
            <a:chExt cx="9220200" cy="6172200"/>
          </a:xfrm>
        </p:grpSpPr>
        <p:sp>
          <p:nvSpPr>
            <p:cNvPr id="3" name="Freeform 2">
              <a:extLst>
                <a:ext uri="{FF2B5EF4-FFF2-40B4-BE49-F238E27FC236}">
                  <a16:creationId xmlns:a16="http://schemas.microsoft.com/office/drawing/2014/main" id="{AD2079D4-2EE2-9745-85C4-423B74310C55}"/>
                </a:ext>
              </a:extLst>
            </p:cNvPr>
            <p:cNvSpPr>
              <a:spLocks/>
            </p:cNvSpPr>
            <p:nvPr userDrawn="1"/>
          </p:nvSpPr>
          <p:spPr>
            <a:xfrm>
              <a:off x="342900" y="342901"/>
              <a:ext cx="9220200" cy="6172200"/>
            </a:xfrm>
            <a:custGeom>
              <a:avLst/>
              <a:gdLst>
                <a:gd name="connsiteX0" fmla="*/ 289113 w 9220200"/>
                <a:gd name="connsiteY0" fmla="*/ 0 h 6172200"/>
                <a:gd name="connsiteX1" fmla="*/ 8949017 w 9220200"/>
                <a:gd name="connsiteY1" fmla="*/ 0 h 6172200"/>
                <a:gd name="connsiteX2" fmla="*/ 8949017 w 9220200"/>
                <a:gd name="connsiteY2" fmla="*/ 286296 h 6172200"/>
                <a:gd name="connsiteX3" fmla="*/ 9220200 w 9220200"/>
                <a:gd name="connsiteY3" fmla="*/ 286296 h 6172200"/>
                <a:gd name="connsiteX4" fmla="*/ 9220200 w 9220200"/>
                <a:gd name="connsiteY4" fmla="*/ 5883087 h 6172200"/>
                <a:gd name="connsiteX5" fmla="*/ 8949017 w 9220200"/>
                <a:gd name="connsiteY5" fmla="*/ 5883087 h 6172200"/>
                <a:gd name="connsiteX6" fmla="*/ 8949017 w 9220200"/>
                <a:gd name="connsiteY6" fmla="*/ 6172200 h 6172200"/>
                <a:gd name="connsiteX7" fmla="*/ 289113 w 9220200"/>
                <a:gd name="connsiteY7" fmla="*/ 6172200 h 6172200"/>
                <a:gd name="connsiteX8" fmla="*/ 289113 w 9220200"/>
                <a:gd name="connsiteY8" fmla="*/ 5883087 h 6172200"/>
                <a:gd name="connsiteX9" fmla="*/ 0 w 9220200"/>
                <a:gd name="connsiteY9" fmla="*/ 5883087 h 6172200"/>
                <a:gd name="connsiteX10" fmla="*/ 0 w 9220200"/>
                <a:gd name="connsiteY10" fmla="*/ 286296 h 6172200"/>
                <a:gd name="connsiteX11" fmla="*/ 289113 w 9220200"/>
                <a:gd name="connsiteY11" fmla="*/ 28629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00" h="6172200">
                  <a:moveTo>
                    <a:pt x="289113" y="0"/>
                  </a:moveTo>
                  <a:lnTo>
                    <a:pt x="8949017" y="0"/>
                  </a:lnTo>
                  <a:lnTo>
                    <a:pt x="8949017" y="286296"/>
                  </a:lnTo>
                  <a:lnTo>
                    <a:pt x="9220200" y="286296"/>
                  </a:lnTo>
                  <a:lnTo>
                    <a:pt x="9220200" y="5883087"/>
                  </a:lnTo>
                  <a:lnTo>
                    <a:pt x="8949017" y="5883087"/>
                  </a:lnTo>
                  <a:lnTo>
                    <a:pt x="8949017" y="6172200"/>
                  </a:lnTo>
                  <a:lnTo>
                    <a:pt x="289113" y="6172200"/>
                  </a:lnTo>
                  <a:lnTo>
                    <a:pt x="289113" y="5883087"/>
                  </a:lnTo>
                  <a:lnTo>
                    <a:pt x="0" y="5883087"/>
                  </a:lnTo>
                  <a:lnTo>
                    <a:pt x="0" y="286296"/>
                  </a:lnTo>
                  <a:lnTo>
                    <a:pt x="289113" y="286296"/>
                  </a:lnTo>
                  <a:close/>
                </a:path>
              </a:pathLst>
            </a:custGeom>
            <a:noFill/>
            <a:ln w="19050">
              <a:solidFill>
                <a:srgbClr val="084A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8A971052-7CB4-6841-9C84-5A94E9119C39}"/>
                </a:ext>
              </a:extLst>
            </p:cNvPr>
            <p:cNvSpPr>
              <a:spLocks/>
            </p:cNvSpPr>
            <p:nvPr userDrawn="1"/>
          </p:nvSpPr>
          <p:spPr>
            <a:xfrm>
              <a:off x="475129" y="477370"/>
              <a:ext cx="8955741" cy="5903259"/>
            </a:xfrm>
            <a:prstGeom prst="rect">
              <a:avLst/>
            </a:prstGeom>
            <a:noFill/>
            <a:ln w="38100" cmpd="dbl">
              <a:solidFill>
                <a:srgbClr val="E7F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6CBC3A00-C5D3-2F4D-B260-D7E61EC73D88}"/>
              </a:ext>
            </a:extLst>
          </p:cNvPr>
          <p:cNvGrpSpPr/>
          <p:nvPr userDrawn="1"/>
        </p:nvGrpSpPr>
        <p:grpSpPr>
          <a:xfrm>
            <a:off x="609424" y="1232386"/>
            <a:ext cx="3198218" cy="2015531"/>
            <a:chOff x="1290916" y="2138564"/>
            <a:chExt cx="5675039" cy="3576435"/>
          </a:xfrm>
        </p:grpSpPr>
        <p:sp>
          <p:nvSpPr>
            <p:cNvPr id="6" name="Freeform 5">
              <a:extLst>
                <a:ext uri="{FF2B5EF4-FFF2-40B4-BE49-F238E27FC236}">
                  <a16:creationId xmlns:a16="http://schemas.microsoft.com/office/drawing/2014/main" id="{9F96AAAB-D7DA-DF46-AE0B-F3F9E4B2067C}"/>
                </a:ext>
              </a:extLst>
            </p:cNvPr>
            <p:cNvSpPr/>
            <p:nvPr userDrawn="1"/>
          </p:nvSpPr>
          <p:spPr>
            <a:xfrm flipH="1">
              <a:off x="2673333" y="2138564"/>
              <a:ext cx="3011103" cy="3576435"/>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E7F0F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55325872-727D-3B45-8D05-572AA7FB1834}"/>
                </a:ext>
              </a:extLst>
            </p:cNvPr>
            <p:cNvSpPr/>
            <p:nvPr userDrawn="1"/>
          </p:nvSpPr>
          <p:spPr>
            <a:xfrm flipH="1">
              <a:off x="1290916" y="2366681"/>
              <a:ext cx="1862383" cy="22120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E7F0F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9D2C261F-D153-6643-8683-69C239B5A72C}"/>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E7F0F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E11D7CDD-E73F-7245-A567-1FD593C067BA}"/>
              </a:ext>
            </a:extLst>
          </p:cNvPr>
          <p:cNvGrpSpPr/>
          <p:nvPr userDrawn="1"/>
        </p:nvGrpSpPr>
        <p:grpSpPr>
          <a:xfrm>
            <a:off x="681038" y="5993458"/>
            <a:ext cx="2441830" cy="410548"/>
            <a:chOff x="3027549" y="5794367"/>
            <a:chExt cx="3649338" cy="613569"/>
          </a:xfrm>
        </p:grpSpPr>
        <p:pic>
          <p:nvPicPr>
            <p:cNvPr id="10" name="Picture 9">
              <a:extLst>
                <a:ext uri="{FF2B5EF4-FFF2-40B4-BE49-F238E27FC236}">
                  <a16:creationId xmlns:a16="http://schemas.microsoft.com/office/drawing/2014/main" id="{928BB2C4-06BE-F645-A669-2A6B7EDE00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7549" y="5952684"/>
              <a:ext cx="1693209" cy="296935"/>
            </a:xfrm>
            <a:prstGeom prst="rect">
              <a:avLst/>
            </a:prstGeom>
          </p:spPr>
        </p:pic>
        <p:pic>
          <p:nvPicPr>
            <p:cNvPr id="11" name="Imagen 12">
              <a:extLst>
                <a:ext uri="{FF2B5EF4-FFF2-40B4-BE49-F238E27FC236}">
                  <a16:creationId xmlns:a16="http://schemas.microsoft.com/office/drawing/2014/main" id="{1CEBFA08-682E-3E4E-BDCD-AEF6F8BBAE7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11702" y="5794367"/>
              <a:ext cx="1565185" cy="613569"/>
            </a:xfrm>
            <a:prstGeom prst="rect">
              <a:avLst/>
            </a:prstGeom>
          </p:spPr>
        </p:pic>
      </p:grpSp>
      <p:grpSp>
        <p:nvGrpSpPr>
          <p:cNvPr id="12" name="Group 11">
            <a:extLst>
              <a:ext uri="{FF2B5EF4-FFF2-40B4-BE49-F238E27FC236}">
                <a16:creationId xmlns:a16="http://schemas.microsoft.com/office/drawing/2014/main" id="{49D33B33-6A79-6B47-8FAE-0F526DD34B2F}"/>
              </a:ext>
            </a:extLst>
          </p:cNvPr>
          <p:cNvGrpSpPr/>
          <p:nvPr userDrawn="1"/>
        </p:nvGrpSpPr>
        <p:grpSpPr>
          <a:xfrm>
            <a:off x="7466164" y="4747466"/>
            <a:ext cx="1436070" cy="1053372"/>
            <a:chOff x="5392269" y="3173504"/>
            <a:chExt cx="2548217" cy="1869143"/>
          </a:xfrm>
        </p:grpSpPr>
        <p:sp>
          <p:nvSpPr>
            <p:cNvPr id="13" name="Freeform 12">
              <a:extLst>
                <a:ext uri="{FF2B5EF4-FFF2-40B4-BE49-F238E27FC236}">
                  <a16:creationId xmlns:a16="http://schemas.microsoft.com/office/drawing/2014/main" id="{A143BB6A-5E05-0F4B-B7FA-2BA0BD9E6611}"/>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E7F0F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C4A53084-FE4B-C244-90DD-E7099604E6DA}"/>
                </a:ext>
              </a:extLst>
            </p:cNvPr>
            <p:cNvSpPr/>
            <p:nvPr userDrawn="1"/>
          </p:nvSpPr>
          <p:spPr>
            <a:xfrm flipH="1">
              <a:off x="6911786" y="3639625"/>
              <a:ext cx="1028700" cy="1221836"/>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solidFill>
              <a:srgbClr val="E7F0F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Placeholder 25">
            <a:extLst>
              <a:ext uri="{FF2B5EF4-FFF2-40B4-BE49-F238E27FC236}">
                <a16:creationId xmlns:a16="http://schemas.microsoft.com/office/drawing/2014/main" id="{22ABCD5C-1C1A-B940-8F5A-DA320F9215DD}"/>
              </a:ext>
            </a:extLst>
          </p:cNvPr>
          <p:cNvSpPr>
            <a:spLocks noGrp="1"/>
          </p:cNvSpPr>
          <p:nvPr>
            <p:ph type="body" sz="quarter" idx="10" hasCustomPrompt="1"/>
          </p:nvPr>
        </p:nvSpPr>
        <p:spPr>
          <a:xfrm>
            <a:off x="647700" y="2844130"/>
            <a:ext cx="8610600" cy="81915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4400" b="0" i="0" u="none" strike="noStrike" kern="1200" cap="none" spc="-50" normalizeH="0" baseline="0">
                <a:ln>
                  <a:noFill/>
                </a:ln>
                <a:solidFill>
                  <a:srgbClr val="3F403F"/>
                </a:solidFill>
                <a:effectLst/>
                <a:uLnTx/>
                <a:uFillTx/>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&lt;Name&gt;</a:t>
            </a:r>
          </a:p>
        </p:txBody>
      </p:sp>
      <p:sp>
        <p:nvSpPr>
          <p:cNvPr id="17" name="Text Placeholder 45">
            <a:extLst>
              <a:ext uri="{FF2B5EF4-FFF2-40B4-BE49-F238E27FC236}">
                <a16:creationId xmlns:a16="http://schemas.microsoft.com/office/drawing/2014/main" id="{6405C6E2-FFE2-E64D-96C6-A3134B4C8CC8}"/>
              </a:ext>
            </a:extLst>
          </p:cNvPr>
          <p:cNvSpPr>
            <a:spLocks noGrp="1"/>
          </p:cNvSpPr>
          <p:nvPr>
            <p:ph type="body" sz="quarter" idx="11" hasCustomPrompt="1"/>
          </p:nvPr>
        </p:nvSpPr>
        <p:spPr>
          <a:xfrm>
            <a:off x="647700" y="3795644"/>
            <a:ext cx="8610600" cy="400110"/>
          </a:xfrm>
          <a:prstGeom prst="rect">
            <a:avLst/>
          </a:prstGeom>
        </p:spPr>
        <p:txBody>
          <a:bodyPr>
            <a:spAutoFit/>
          </a:bodyPr>
          <a:lstStyle>
            <a:lvl1pPr marL="0" indent="0" algn="ctr">
              <a:buNone/>
              <a:defRPr sz="2000" b="0">
                <a:solidFill>
                  <a:srgbClr val="3F403F"/>
                </a:solidFill>
              </a:defRPr>
            </a:lvl1pPr>
          </a:lstStyle>
          <a:p>
            <a:pPr lvl="0"/>
            <a:r>
              <a:rPr lang="en-US"/>
              <a:t>For successfully implementing the A3</a:t>
            </a:r>
          </a:p>
        </p:txBody>
      </p:sp>
      <p:sp>
        <p:nvSpPr>
          <p:cNvPr id="18" name="Text Placeholder 45">
            <a:extLst>
              <a:ext uri="{FF2B5EF4-FFF2-40B4-BE49-F238E27FC236}">
                <a16:creationId xmlns:a16="http://schemas.microsoft.com/office/drawing/2014/main" id="{062E04CA-2769-8748-985D-ABC411B69D05}"/>
              </a:ext>
            </a:extLst>
          </p:cNvPr>
          <p:cNvSpPr>
            <a:spLocks noGrp="1"/>
          </p:cNvSpPr>
          <p:nvPr>
            <p:ph type="body" sz="quarter" idx="12" hasCustomPrompt="1"/>
          </p:nvPr>
        </p:nvSpPr>
        <p:spPr>
          <a:xfrm>
            <a:off x="647700" y="4218414"/>
            <a:ext cx="8610600" cy="400110"/>
          </a:xfrm>
          <a:prstGeom prst="rect">
            <a:avLst/>
          </a:prstGeom>
        </p:spPr>
        <p:txBody>
          <a:bodyPr>
            <a:spAutoFit/>
          </a:bodyPr>
          <a:lstStyle>
            <a:lvl1pPr marL="0" indent="0" algn="ctr">
              <a:buNone/>
              <a:defRPr sz="2000" b="1"/>
            </a:lvl1pPr>
          </a:lstStyle>
          <a:p>
            <a:pPr lvl="0"/>
            <a:r>
              <a:rPr lang="en-US"/>
              <a:t>&lt;Name of A3&gt;</a:t>
            </a:r>
          </a:p>
        </p:txBody>
      </p:sp>
      <p:sp>
        <p:nvSpPr>
          <p:cNvPr id="19" name="Text Placeholder 45">
            <a:extLst>
              <a:ext uri="{FF2B5EF4-FFF2-40B4-BE49-F238E27FC236}">
                <a16:creationId xmlns:a16="http://schemas.microsoft.com/office/drawing/2014/main" id="{19E3C722-3669-124D-A1BF-8014891ADF6F}"/>
              </a:ext>
            </a:extLst>
          </p:cNvPr>
          <p:cNvSpPr>
            <a:spLocks noGrp="1"/>
          </p:cNvSpPr>
          <p:nvPr>
            <p:ph type="body" sz="quarter" idx="13" hasCustomPrompt="1"/>
          </p:nvPr>
        </p:nvSpPr>
        <p:spPr>
          <a:xfrm>
            <a:off x="647700" y="4808157"/>
            <a:ext cx="8610600" cy="307777"/>
          </a:xfrm>
          <a:prstGeom prst="rect">
            <a:avLst/>
          </a:prstGeom>
        </p:spPr>
        <p:txBody>
          <a:bodyPr>
            <a:spAutoFit/>
          </a:bodyPr>
          <a:lstStyle>
            <a:lvl1pPr marL="0" indent="0" algn="ctr">
              <a:buNone/>
              <a:defRPr sz="1400" b="0"/>
            </a:lvl1pPr>
          </a:lstStyle>
          <a:p>
            <a:pPr lvl="0"/>
            <a:r>
              <a:rPr lang="en-US"/>
              <a:t>&lt;Date&gt;</a:t>
            </a:r>
          </a:p>
        </p:txBody>
      </p:sp>
      <p:pic>
        <p:nvPicPr>
          <p:cNvPr id="21" name="Picture 20">
            <a:extLst>
              <a:ext uri="{FF2B5EF4-FFF2-40B4-BE49-F238E27FC236}">
                <a16:creationId xmlns:a16="http://schemas.microsoft.com/office/drawing/2014/main" id="{93EB5DC3-19FD-0E4B-BCD6-149B05B67D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08685" y="702396"/>
            <a:ext cx="1714500" cy="1371600"/>
          </a:xfrm>
          <a:prstGeom prst="rect">
            <a:avLst/>
          </a:prstGeom>
        </p:spPr>
      </p:pic>
      <p:sp>
        <p:nvSpPr>
          <p:cNvPr id="22" name="Text Placeholder 45">
            <a:extLst>
              <a:ext uri="{FF2B5EF4-FFF2-40B4-BE49-F238E27FC236}">
                <a16:creationId xmlns:a16="http://schemas.microsoft.com/office/drawing/2014/main" id="{8D650C18-3C2C-A94A-81DB-E28EA96F07BA}"/>
              </a:ext>
            </a:extLst>
          </p:cNvPr>
          <p:cNvSpPr>
            <a:spLocks noGrp="1"/>
          </p:cNvSpPr>
          <p:nvPr>
            <p:ph type="body" sz="quarter" idx="15" hasCustomPrompt="1"/>
          </p:nvPr>
        </p:nvSpPr>
        <p:spPr>
          <a:xfrm>
            <a:off x="647700" y="2572003"/>
            <a:ext cx="8610600" cy="338554"/>
          </a:xfrm>
          <a:prstGeom prst="rect">
            <a:avLst/>
          </a:prstGeom>
        </p:spPr>
        <p:txBody>
          <a:bodyPr>
            <a:spAutoFit/>
          </a:bodyPr>
          <a:lstStyle>
            <a:lvl1pPr marL="0" indent="0" algn="ctr">
              <a:buNone/>
              <a:defRPr sz="1600" b="0"/>
            </a:lvl1pPr>
          </a:lstStyle>
          <a:p>
            <a:pPr lvl="0"/>
            <a:r>
              <a:rPr lang="en-US"/>
              <a:t>Presented to:</a:t>
            </a:r>
          </a:p>
        </p:txBody>
      </p:sp>
      <p:sp>
        <p:nvSpPr>
          <p:cNvPr id="23" name="Text Placeholder 45">
            <a:extLst>
              <a:ext uri="{FF2B5EF4-FFF2-40B4-BE49-F238E27FC236}">
                <a16:creationId xmlns:a16="http://schemas.microsoft.com/office/drawing/2014/main" id="{E10D83A6-5F21-5F46-B587-E88ABED9A7D9}"/>
              </a:ext>
            </a:extLst>
          </p:cNvPr>
          <p:cNvSpPr>
            <a:spLocks noGrp="1"/>
          </p:cNvSpPr>
          <p:nvPr>
            <p:ph type="body" sz="quarter" idx="17" hasCustomPrompt="1"/>
          </p:nvPr>
        </p:nvSpPr>
        <p:spPr>
          <a:xfrm>
            <a:off x="647700" y="354384"/>
            <a:ext cx="8610600" cy="338554"/>
          </a:xfrm>
          <a:prstGeom prst="rect">
            <a:avLst/>
          </a:prstGeom>
        </p:spPr>
        <p:txBody>
          <a:bodyPr>
            <a:spAutoFit/>
          </a:bodyPr>
          <a:lstStyle>
            <a:lvl1pPr marL="0" indent="0" algn="ctr">
              <a:buNone/>
              <a:defRPr sz="1600" b="0" cap="all" spc="1000" baseline="0">
                <a:solidFill>
                  <a:srgbClr val="084A8E"/>
                </a:solidFill>
              </a:defRPr>
            </a:lvl1pPr>
          </a:lstStyle>
          <a:p>
            <a:pPr lvl="0"/>
            <a:r>
              <a:rPr lang="en-US"/>
              <a:t>LEAN RECOGNITION PROGRAM</a:t>
            </a:r>
          </a:p>
        </p:txBody>
      </p:sp>
      <p:sp>
        <p:nvSpPr>
          <p:cNvPr id="24" name="Text Placeholder 45">
            <a:extLst>
              <a:ext uri="{FF2B5EF4-FFF2-40B4-BE49-F238E27FC236}">
                <a16:creationId xmlns:a16="http://schemas.microsoft.com/office/drawing/2014/main" id="{237A0992-52F5-FD43-B2DB-41628FF41065}"/>
              </a:ext>
            </a:extLst>
          </p:cNvPr>
          <p:cNvSpPr>
            <a:spLocks noGrp="1"/>
          </p:cNvSpPr>
          <p:nvPr>
            <p:ph type="body" sz="quarter" idx="16" hasCustomPrompt="1"/>
          </p:nvPr>
        </p:nvSpPr>
        <p:spPr>
          <a:xfrm>
            <a:off x="647700" y="1742380"/>
            <a:ext cx="8610600" cy="461665"/>
          </a:xfrm>
          <a:prstGeom prst="rect">
            <a:avLst/>
          </a:prstGeom>
        </p:spPr>
        <p:txBody>
          <a:bodyPr>
            <a:spAutoFit/>
          </a:bodyPr>
          <a:lstStyle>
            <a:lvl1pPr marL="0" indent="0" algn="ctr">
              <a:buNone/>
              <a:defRPr sz="2400" b="1" i="0" cap="all" baseline="0">
                <a:ln w="9525">
                  <a:solidFill>
                    <a:srgbClr val="7D899F"/>
                  </a:solidFill>
                </a:ln>
                <a:solidFill>
                  <a:srgbClr val="E7F0FB"/>
                </a:solidFill>
              </a:defRPr>
            </a:lvl1pPr>
          </a:lstStyle>
          <a:p>
            <a:pPr lvl="0"/>
            <a:r>
              <a:rPr lang="en-US"/>
              <a:t>DIAMOND Award</a:t>
            </a:r>
          </a:p>
        </p:txBody>
      </p:sp>
      <p:sp>
        <p:nvSpPr>
          <p:cNvPr id="26" name="Text Placeholder 45">
            <a:extLst>
              <a:ext uri="{FF2B5EF4-FFF2-40B4-BE49-F238E27FC236}">
                <a16:creationId xmlns:a16="http://schemas.microsoft.com/office/drawing/2014/main" id="{488B66B8-8EAD-3F41-BD5F-E769E3765B8F}"/>
              </a:ext>
            </a:extLst>
          </p:cNvPr>
          <p:cNvSpPr>
            <a:spLocks noGrp="1"/>
          </p:cNvSpPr>
          <p:nvPr>
            <p:ph type="body" sz="quarter" idx="18" hasCustomPrompt="1"/>
          </p:nvPr>
        </p:nvSpPr>
        <p:spPr>
          <a:xfrm>
            <a:off x="3926540" y="5557136"/>
            <a:ext cx="5331759" cy="261610"/>
          </a:xfrm>
          <a:prstGeom prst="rect">
            <a:avLst/>
          </a:prstGeom>
        </p:spPr>
        <p:txBody>
          <a:bodyPr wrap="square">
            <a:spAutoFit/>
          </a:bodyPr>
          <a:lstStyle>
            <a:lvl1pPr marL="0" indent="0" algn="ctr">
              <a:buNone/>
              <a:defRPr sz="1100" b="1"/>
            </a:lvl1pPr>
          </a:lstStyle>
          <a:p>
            <a:pPr lvl="0"/>
            <a:r>
              <a:rPr lang="en-US" dirty="0"/>
              <a:t>&lt;Regional President Name&gt;  |  &lt;Title&gt;</a:t>
            </a:r>
          </a:p>
        </p:txBody>
      </p:sp>
      <p:sp>
        <p:nvSpPr>
          <p:cNvPr id="25" name="Text Placeholder 45">
            <a:extLst>
              <a:ext uri="{FF2B5EF4-FFF2-40B4-BE49-F238E27FC236}">
                <a16:creationId xmlns:a16="http://schemas.microsoft.com/office/drawing/2014/main" id="{71365075-C7D6-D748-B008-64E6896D9425}"/>
              </a:ext>
            </a:extLst>
          </p:cNvPr>
          <p:cNvSpPr>
            <a:spLocks noGrp="1"/>
          </p:cNvSpPr>
          <p:nvPr>
            <p:ph type="body" sz="quarter" idx="14" hasCustomPrompt="1"/>
          </p:nvPr>
        </p:nvSpPr>
        <p:spPr>
          <a:xfrm>
            <a:off x="3926540" y="6098264"/>
            <a:ext cx="5331759" cy="261610"/>
          </a:xfrm>
          <a:prstGeom prst="rect">
            <a:avLst/>
          </a:prstGeom>
        </p:spPr>
        <p:txBody>
          <a:bodyPr wrap="square">
            <a:spAutoFit/>
          </a:bodyPr>
          <a:lstStyle>
            <a:lvl1pPr marL="0" indent="0" algn="ctr">
              <a:buNone/>
              <a:defRPr sz="1100" b="1"/>
            </a:lvl1pPr>
          </a:lstStyle>
          <a:p>
            <a:pPr lvl="0"/>
            <a:r>
              <a:rPr lang="en-US" dirty="0"/>
              <a:t>&lt;Country General Manager&gt;  |  &lt;Country&gt;</a:t>
            </a:r>
          </a:p>
        </p:txBody>
      </p:sp>
    </p:spTree>
    <p:extLst>
      <p:ext uri="{BB962C8B-B14F-4D97-AF65-F5344CB8AC3E}">
        <p14:creationId xmlns:p14="http://schemas.microsoft.com/office/powerpoint/2010/main" val="1233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
          <p15:clr>
            <a:srgbClr val="FBAE40"/>
          </p15:clr>
        </p15:guide>
        <p15:guide id="2" pos="3120">
          <p15:clr>
            <a:srgbClr val="FBAE40"/>
          </p15:clr>
        </p15:guide>
        <p15:guide id="3" orient="horz" pos="4104">
          <p15:clr>
            <a:srgbClr val="FBAE40"/>
          </p15:clr>
        </p15:guide>
        <p15:guide id="4" pos="216">
          <p15:clr>
            <a:srgbClr val="FBAE40"/>
          </p15:clr>
        </p15:guide>
        <p15:guide id="5" pos="6024">
          <p15:clr>
            <a:srgbClr val="FBAE40"/>
          </p15:clr>
        </p15:guide>
        <p15:guide id="6" orient="horz" pos="2160">
          <p15:clr>
            <a:srgbClr val="FBAE40"/>
          </p15:clr>
        </p15:guide>
        <p15:guide id="7" pos="408">
          <p15:clr>
            <a:srgbClr val="FBAE40"/>
          </p15:clr>
        </p15:guide>
        <p15:guide id="8" pos="58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63FF-5D9E-4349-92BC-B90A4C2C91A0}"/>
              </a:ext>
            </a:extLst>
          </p:cNvPr>
          <p:cNvSpPr>
            <a:spLocks noGrp="1"/>
          </p:cNvSpPr>
          <p:nvPr>
            <p:ph type="title" hasCustomPrompt="1"/>
          </p:nvPr>
        </p:nvSpPr>
        <p:spPr>
          <a:xfrm>
            <a:off x="445770" y="3882009"/>
            <a:ext cx="9020394" cy="590931"/>
          </a:xfrm>
        </p:spPr>
        <p:txBody>
          <a:bodyPr anchor="t" anchorCtr="0"/>
          <a:lstStyle>
            <a:lvl1pPr>
              <a:defRPr sz="3600">
                <a:solidFill>
                  <a:srgbClr val="0A4A8E"/>
                </a:solidFill>
              </a:defRPr>
            </a:lvl1pPr>
          </a:lstStyle>
          <a:p>
            <a:r>
              <a:rPr lang="en-US" dirty="0"/>
              <a:t>Title Goes Here</a:t>
            </a:r>
          </a:p>
        </p:txBody>
      </p:sp>
      <p:cxnSp>
        <p:nvCxnSpPr>
          <p:cNvPr id="6" name="Straight Connector 5">
            <a:extLst>
              <a:ext uri="{FF2B5EF4-FFF2-40B4-BE49-F238E27FC236}">
                <a16:creationId xmlns:a16="http://schemas.microsoft.com/office/drawing/2014/main" id="{FBB6E322-A43F-5745-A965-5D290070662C}"/>
              </a:ext>
            </a:extLst>
          </p:cNvPr>
          <p:cNvCxnSpPr>
            <a:cxnSpLocks/>
          </p:cNvCxnSpPr>
          <p:nvPr/>
        </p:nvCxnSpPr>
        <p:spPr>
          <a:xfrm>
            <a:off x="526257" y="4471191"/>
            <a:ext cx="8939907" cy="0"/>
          </a:xfrm>
          <a:prstGeom prst="line">
            <a:avLst/>
          </a:prstGeom>
          <a:ln w="6350">
            <a:solidFill>
              <a:srgbClr val="0A4A8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9A18846-B1E9-7149-8140-9EE37977D282}"/>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7854696" y="6251231"/>
            <a:ext cx="1517904" cy="270256"/>
          </a:xfrm>
          <a:prstGeom prst="rect">
            <a:avLst/>
          </a:prstGeom>
        </p:spPr>
      </p:pic>
    </p:spTree>
    <p:extLst>
      <p:ext uri="{BB962C8B-B14F-4D97-AF65-F5344CB8AC3E}">
        <p14:creationId xmlns:p14="http://schemas.microsoft.com/office/powerpoint/2010/main" val="419566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Content, Financial &amp; Foot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0" y="457200"/>
            <a:ext cx="9020394" cy="424732"/>
          </a:xfrm>
        </p:spPr>
        <p:txBody>
          <a:bodyPr/>
          <a:lstStyle>
            <a:lvl1pPr>
              <a:defRPr sz="2400">
                <a:solidFill>
                  <a:schemeClr val="accent1"/>
                </a:solidFill>
              </a:defRPr>
            </a:lvl1pPr>
          </a:lstStyle>
          <a:p>
            <a:r>
              <a:rPr lang="en-US" dirty="0"/>
              <a:t>Title Goes Here</a:t>
            </a:r>
          </a:p>
        </p:txBody>
      </p:sp>
      <p:sp>
        <p:nvSpPr>
          <p:cNvPr id="7" name="Text Placeholder 6">
            <a:extLst>
              <a:ext uri="{FF2B5EF4-FFF2-40B4-BE49-F238E27FC236}">
                <a16:creationId xmlns:a16="http://schemas.microsoft.com/office/drawing/2014/main" id="{9A5839A4-0860-054D-B56C-D9188887A002}"/>
              </a:ext>
            </a:extLst>
          </p:cNvPr>
          <p:cNvSpPr>
            <a:spLocks noGrp="1"/>
          </p:cNvSpPr>
          <p:nvPr>
            <p:ph type="body" sz="quarter" idx="15" hasCustomPrompt="1"/>
          </p:nvPr>
        </p:nvSpPr>
        <p:spPr>
          <a:xfrm>
            <a:off x="445770" y="822960"/>
            <a:ext cx="7073397" cy="369332"/>
          </a:xfrm>
        </p:spPr>
        <p:txBody>
          <a:bodyPr/>
          <a:lstStyle>
            <a:lvl1pPr marL="0" indent="0">
              <a:buFontTx/>
              <a:buNone/>
              <a:defRPr sz="1800" cap="none" baseline="0"/>
            </a:lvl1pPr>
          </a:lstStyle>
          <a:p>
            <a:pPr lvl="0"/>
            <a:r>
              <a:rPr lang="en-US" dirty="0"/>
              <a:t>Subhead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45770" y="1371600"/>
            <a:ext cx="9020394"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494E2E9D-E130-7649-9A4A-34557A92621F}"/>
              </a:ext>
            </a:extLst>
          </p:cNvPr>
          <p:cNvSpPr>
            <a:spLocks noGrp="1"/>
          </p:cNvSpPr>
          <p:nvPr>
            <p:ph type="body" sz="quarter" idx="18" hasCustomPrompt="1"/>
          </p:nvPr>
        </p:nvSpPr>
        <p:spPr>
          <a:xfrm>
            <a:off x="445770" y="5785016"/>
            <a:ext cx="9020394" cy="671979"/>
          </a:xfrm>
        </p:spPr>
        <p:txBody>
          <a:bodyPr wrap="square" bIns="0" anchor="b" anchorCtr="0">
            <a:spAutoFit/>
          </a:bodyPr>
          <a:lstStyle>
            <a:lvl1pPr marL="114300" indent="-114300">
              <a:lnSpc>
                <a:spcPct val="85000"/>
              </a:lnSpc>
              <a:spcAft>
                <a:spcPts val="200"/>
              </a:spcAft>
              <a:buFont typeface="+mj-lt"/>
              <a:buAutoNum type="arabicPeriod"/>
              <a:tabLst/>
              <a:defRPr sz="800"/>
            </a:lvl1pPr>
          </a:lstStyle>
          <a:p>
            <a:pPr lvl="0"/>
            <a:r>
              <a:rPr lang="en-US" sz="800"/>
              <a:t>Add footnotes here</a:t>
            </a:r>
          </a:p>
          <a:p>
            <a:pPr lvl="0"/>
            <a:r>
              <a:rPr lang="en-US" sz="800"/>
              <a:t>Add footnotes here</a:t>
            </a:r>
          </a:p>
          <a:p>
            <a:pPr lvl="0"/>
            <a:r>
              <a:rPr lang="en-US" sz="800"/>
              <a:t>Add footnotes here</a:t>
            </a:r>
          </a:p>
          <a:p>
            <a:pPr lvl="0"/>
            <a:r>
              <a:rPr lang="en-US" sz="800"/>
              <a:t>Add footnotes here</a:t>
            </a:r>
          </a:p>
          <a:p>
            <a:pPr lvl="0"/>
            <a:r>
              <a:rPr lang="en-US" sz="800"/>
              <a:t>Add footnotes here</a:t>
            </a:r>
            <a:endParaRPr lang="en-US"/>
          </a:p>
        </p:txBody>
      </p:sp>
      <p:sp>
        <p:nvSpPr>
          <p:cNvPr id="6" name="Text Placeholder 6">
            <a:extLst>
              <a:ext uri="{FF2B5EF4-FFF2-40B4-BE49-F238E27FC236}">
                <a16:creationId xmlns:a16="http://schemas.microsoft.com/office/drawing/2014/main" id="{F0631FDE-FF59-3248-A30C-1C759C1963FD}"/>
              </a:ext>
            </a:extLst>
          </p:cNvPr>
          <p:cNvSpPr>
            <a:spLocks noGrp="1"/>
          </p:cNvSpPr>
          <p:nvPr>
            <p:ph type="body" sz="quarter" idx="19" hasCustomPrompt="1"/>
          </p:nvPr>
        </p:nvSpPr>
        <p:spPr>
          <a:xfrm>
            <a:off x="7660071" y="924162"/>
            <a:ext cx="1802173"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80166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Financial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0" y="457200"/>
            <a:ext cx="9020394" cy="424732"/>
          </a:xfrm>
        </p:spPr>
        <p:txBody>
          <a:bodyPr/>
          <a:lstStyle>
            <a:lvl1pPr>
              <a:defRPr sz="2400">
                <a:solidFill>
                  <a:schemeClr val="accent1"/>
                </a:solidFill>
              </a:defRPr>
            </a:lvl1pPr>
          </a:lstStyle>
          <a:p>
            <a:r>
              <a:rPr lang="en-US" dirty="0"/>
              <a:t>Title Goes Here</a:t>
            </a:r>
          </a:p>
        </p:txBody>
      </p:sp>
      <p:sp>
        <p:nvSpPr>
          <p:cNvPr id="13" name="Content Placeholder 12">
            <a:extLst>
              <a:ext uri="{FF2B5EF4-FFF2-40B4-BE49-F238E27FC236}">
                <a16:creationId xmlns:a16="http://schemas.microsoft.com/office/drawing/2014/main" id="{5551383F-84AB-8247-AB1C-3B17087488EE}"/>
              </a:ext>
            </a:extLst>
          </p:cNvPr>
          <p:cNvSpPr>
            <a:spLocks noGrp="1"/>
          </p:cNvSpPr>
          <p:nvPr>
            <p:ph sz="quarter" idx="17"/>
          </p:nvPr>
        </p:nvSpPr>
        <p:spPr>
          <a:xfrm>
            <a:off x="445770" y="1371600"/>
            <a:ext cx="9020394"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5E9D0D49-6424-B54F-B884-EC83077F3A3D}"/>
              </a:ext>
            </a:extLst>
          </p:cNvPr>
          <p:cNvSpPr>
            <a:spLocks noGrp="1"/>
          </p:cNvSpPr>
          <p:nvPr>
            <p:ph type="body" sz="quarter" idx="15" hasCustomPrompt="1"/>
          </p:nvPr>
        </p:nvSpPr>
        <p:spPr>
          <a:xfrm>
            <a:off x="445770" y="822960"/>
            <a:ext cx="7073397" cy="369332"/>
          </a:xfrm>
        </p:spPr>
        <p:txBody>
          <a:bodyPr/>
          <a:lstStyle>
            <a:lvl1pPr marL="0" indent="0">
              <a:buFontTx/>
              <a:buNone/>
              <a:defRPr sz="1800" cap="none" baseline="0"/>
            </a:lvl1pPr>
          </a:lstStyle>
          <a:p>
            <a:pPr lvl="0"/>
            <a:r>
              <a:rPr lang="en-US" dirty="0"/>
              <a:t>Subhead goes here</a:t>
            </a:r>
          </a:p>
        </p:txBody>
      </p:sp>
      <p:sp>
        <p:nvSpPr>
          <p:cNvPr id="9" name="Text Placeholder 6">
            <a:extLst>
              <a:ext uri="{FF2B5EF4-FFF2-40B4-BE49-F238E27FC236}">
                <a16:creationId xmlns:a16="http://schemas.microsoft.com/office/drawing/2014/main" id="{42569076-FA3B-254E-94C8-0C8F676A7246}"/>
              </a:ext>
            </a:extLst>
          </p:cNvPr>
          <p:cNvSpPr>
            <a:spLocks noGrp="1"/>
          </p:cNvSpPr>
          <p:nvPr>
            <p:ph type="body" sz="quarter" idx="19" hasCustomPrompt="1"/>
          </p:nvPr>
        </p:nvSpPr>
        <p:spPr>
          <a:xfrm>
            <a:off x="7660071" y="924162"/>
            <a:ext cx="1802173" cy="246221"/>
          </a:xfrm>
        </p:spPr>
        <p:txBody>
          <a:bodyPr/>
          <a:lstStyle>
            <a:lvl1pPr marL="0" indent="0" algn="r">
              <a:buFontTx/>
              <a:buNone/>
              <a:defRPr sz="1000" cap="none" baseline="0"/>
            </a:lvl1pPr>
          </a:lstStyle>
          <a:p>
            <a:pPr lvl="0"/>
            <a:r>
              <a:rPr lang="en-US" dirty="0"/>
              <a:t>(Millions)</a:t>
            </a:r>
          </a:p>
        </p:txBody>
      </p:sp>
    </p:spTree>
    <p:extLst>
      <p:ext uri="{BB962C8B-B14F-4D97-AF65-F5344CB8AC3E}">
        <p14:creationId xmlns:p14="http://schemas.microsoft.com/office/powerpoint/2010/main" val="5107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0" y="457200"/>
            <a:ext cx="9020394"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445770" y="822960"/>
            <a:ext cx="9014460" cy="369332"/>
          </a:xfrm>
        </p:spPr>
        <p:txBody>
          <a:bodyPr/>
          <a:lstStyle>
            <a:lvl1pPr marL="0" indent="0">
              <a:buFontTx/>
              <a:buNone/>
              <a:defRPr sz="1800" cap="none" baseline="0"/>
            </a:lvl1pPr>
          </a:lstStyle>
          <a:p>
            <a:pPr lvl="0"/>
            <a:r>
              <a:rPr lang="en-US" dirty="0"/>
              <a:t>Subhead goes here</a:t>
            </a:r>
          </a:p>
        </p:txBody>
      </p:sp>
    </p:spTree>
    <p:extLst>
      <p:ext uri="{BB962C8B-B14F-4D97-AF65-F5344CB8AC3E}">
        <p14:creationId xmlns:p14="http://schemas.microsoft.com/office/powerpoint/2010/main" val="31324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2A0-B153-1842-ABEA-FB2FEFBAB120}"/>
              </a:ext>
            </a:extLst>
          </p:cNvPr>
          <p:cNvSpPr>
            <a:spLocks noGrp="1"/>
          </p:cNvSpPr>
          <p:nvPr>
            <p:ph type="title" hasCustomPrompt="1"/>
          </p:nvPr>
        </p:nvSpPr>
        <p:spPr>
          <a:xfrm>
            <a:off x="445770" y="457200"/>
            <a:ext cx="9020394" cy="424732"/>
          </a:xfrm>
        </p:spPr>
        <p:txBody>
          <a:bodyPr/>
          <a:lstStyle>
            <a:lvl1pPr>
              <a:defRPr sz="2400">
                <a:solidFill>
                  <a:schemeClr val="accent1"/>
                </a:solidFill>
              </a:defRPr>
            </a:lvl1pPr>
          </a:lstStyle>
          <a:p>
            <a:r>
              <a:rPr lang="en-US" dirty="0"/>
              <a:t>Title Goes Here</a:t>
            </a:r>
          </a:p>
        </p:txBody>
      </p:sp>
      <p:sp>
        <p:nvSpPr>
          <p:cNvPr id="6" name="Text Placeholder 6">
            <a:extLst>
              <a:ext uri="{FF2B5EF4-FFF2-40B4-BE49-F238E27FC236}">
                <a16:creationId xmlns:a16="http://schemas.microsoft.com/office/drawing/2014/main" id="{9F9FCDFC-9DCF-5E49-B920-D08BB6EE9D3E}"/>
              </a:ext>
            </a:extLst>
          </p:cNvPr>
          <p:cNvSpPr>
            <a:spLocks noGrp="1"/>
          </p:cNvSpPr>
          <p:nvPr>
            <p:ph type="body" sz="quarter" idx="15" hasCustomPrompt="1"/>
          </p:nvPr>
        </p:nvSpPr>
        <p:spPr>
          <a:xfrm>
            <a:off x="445770" y="822960"/>
            <a:ext cx="9014460" cy="369332"/>
          </a:xfrm>
        </p:spPr>
        <p:txBody>
          <a:bodyPr/>
          <a:lstStyle>
            <a:lvl1pPr marL="0" indent="0">
              <a:buFontTx/>
              <a:buNone/>
              <a:defRPr sz="1800" cap="none" baseline="0"/>
            </a:lvl1pPr>
          </a:lstStyle>
          <a:p>
            <a:pPr lvl="0"/>
            <a:r>
              <a:rPr lang="en-US" dirty="0"/>
              <a:t>Subhead goes here</a:t>
            </a:r>
          </a:p>
        </p:txBody>
      </p:sp>
      <p:sp>
        <p:nvSpPr>
          <p:cNvPr id="4" name="Content Placeholder 12">
            <a:extLst>
              <a:ext uri="{FF2B5EF4-FFF2-40B4-BE49-F238E27FC236}">
                <a16:creationId xmlns:a16="http://schemas.microsoft.com/office/drawing/2014/main" id="{0D7A7698-3A39-2C40-97AC-850584A46EA7}"/>
              </a:ext>
            </a:extLst>
          </p:cNvPr>
          <p:cNvSpPr>
            <a:spLocks noGrp="1"/>
          </p:cNvSpPr>
          <p:nvPr>
            <p:ph sz="quarter" idx="17"/>
          </p:nvPr>
        </p:nvSpPr>
        <p:spPr>
          <a:xfrm>
            <a:off x="445770" y="1371600"/>
            <a:ext cx="9020394" cy="1938992"/>
          </a:xfrm>
        </p:spPr>
        <p:txBody>
          <a:bodyPr/>
          <a:lstStyle>
            <a:lvl1pPr>
              <a:defRPr>
                <a:solidFill>
                  <a:srgbClr val="3F403F"/>
                </a:solidFill>
              </a:defRPr>
            </a:lvl1pPr>
            <a:lvl2pPr>
              <a:defRPr>
                <a:solidFill>
                  <a:srgbClr val="3F403F"/>
                </a:solidFill>
              </a:defRPr>
            </a:lvl2pPr>
            <a:lvl3pPr>
              <a:defRPr>
                <a:solidFill>
                  <a:srgbClr val="3F403F"/>
                </a:solidFill>
              </a:defRPr>
            </a:lvl3pPr>
            <a:lvl4pPr>
              <a:defRPr>
                <a:solidFill>
                  <a:srgbClr val="3F403F"/>
                </a:solidFill>
              </a:defRPr>
            </a:lvl4pPr>
            <a:lvl5pPr>
              <a:defRPr>
                <a:solidFill>
                  <a:srgbClr val="3F40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39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45770" y="457200"/>
            <a:ext cx="9026327" cy="424732"/>
          </a:xfrm>
        </p:spPr>
        <p:txBody>
          <a:bodyPr/>
          <a:lstStyle/>
          <a:p>
            <a:r>
              <a:rPr lang="en-US"/>
              <a:t>Title Goes Here</a:t>
            </a:r>
          </a:p>
        </p:txBody>
      </p:sp>
    </p:spTree>
    <p:extLst>
      <p:ext uri="{BB962C8B-B14F-4D97-AF65-F5344CB8AC3E}">
        <p14:creationId xmlns:p14="http://schemas.microsoft.com/office/powerpoint/2010/main" val="76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F007-6DEA-3547-9B09-1A02E9F01D25}"/>
              </a:ext>
            </a:extLst>
          </p:cNvPr>
          <p:cNvSpPr>
            <a:spLocks noGrp="1"/>
          </p:cNvSpPr>
          <p:nvPr>
            <p:ph type="title" hasCustomPrompt="1"/>
          </p:nvPr>
        </p:nvSpPr>
        <p:spPr>
          <a:xfrm>
            <a:off x="445770" y="457200"/>
            <a:ext cx="9020394" cy="424732"/>
          </a:xfrm>
        </p:spPr>
        <p:txBody>
          <a:bodyPr/>
          <a:lstStyle/>
          <a:p>
            <a:r>
              <a:rPr lang="en-US"/>
              <a:t>Title Goes Here</a:t>
            </a:r>
          </a:p>
        </p:txBody>
      </p:sp>
      <p:sp>
        <p:nvSpPr>
          <p:cNvPr id="8" name="Content Placeholder 7">
            <a:extLst>
              <a:ext uri="{FF2B5EF4-FFF2-40B4-BE49-F238E27FC236}">
                <a16:creationId xmlns:a16="http://schemas.microsoft.com/office/drawing/2014/main" id="{DD880F95-F3FA-AD40-A9AD-BA6034C21DD3}"/>
              </a:ext>
            </a:extLst>
          </p:cNvPr>
          <p:cNvSpPr>
            <a:spLocks noGrp="1"/>
          </p:cNvSpPr>
          <p:nvPr>
            <p:ph sz="quarter" idx="13"/>
          </p:nvPr>
        </p:nvSpPr>
        <p:spPr>
          <a:xfrm>
            <a:off x="439838" y="1371600"/>
            <a:ext cx="9032259" cy="1973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41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281BCD2-3067-844A-86E0-8EE7BFE66C3D}"/>
              </a:ext>
            </a:extLst>
          </p:cNvPr>
          <p:cNvGrpSpPr>
            <a:grpSpLocks/>
          </p:cNvGrpSpPr>
          <p:nvPr userDrawn="1"/>
        </p:nvGrpSpPr>
        <p:grpSpPr>
          <a:xfrm>
            <a:off x="152400" y="147918"/>
            <a:ext cx="9601200" cy="6562164"/>
            <a:chOff x="342900" y="342901"/>
            <a:chExt cx="9220200" cy="6172200"/>
          </a:xfrm>
        </p:grpSpPr>
        <p:sp>
          <p:nvSpPr>
            <p:cNvPr id="38" name="Freeform 37">
              <a:extLst>
                <a:ext uri="{FF2B5EF4-FFF2-40B4-BE49-F238E27FC236}">
                  <a16:creationId xmlns:a16="http://schemas.microsoft.com/office/drawing/2014/main" id="{73E6D578-7DE5-3748-9C38-95D66D81BB0E}"/>
                </a:ext>
              </a:extLst>
            </p:cNvPr>
            <p:cNvSpPr>
              <a:spLocks/>
            </p:cNvSpPr>
            <p:nvPr userDrawn="1"/>
          </p:nvSpPr>
          <p:spPr>
            <a:xfrm>
              <a:off x="342900" y="342901"/>
              <a:ext cx="9220200" cy="6172200"/>
            </a:xfrm>
            <a:custGeom>
              <a:avLst/>
              <a:gdLst>
                <a:gd name="connsiteX0" fmla="*/ 289113 w 9220200"/>
                <a:gd name="connsiteY0" fmla="*/ 0 h 6172200"/>
                <a:gd name="connsiteX1" fmla="*/ 8949017 w 9220200"/>
                <a:gd name="connsiteY1" fmla="*/ 0 h 6172200"/>
                <a:gd name="connsiteX2" fmla="*/ 8949017 w 9220200"/>
                <a:gd name="connsiteY2" fmla="*/ 286296 h 6172200"/>
                <a:gd name="connsiteX3" fmla="*/ 9220200 w 9220200"/>
                <a:gd name="connsiteY3" fmla="*/ 286296 h 6172200"/>
                <a:gd name="connsiteX4" fmla="*/ 9220200 w 9220200"/>
                <a:gd name="connsiteY4" fmla="*/ 5883087 h 6172200"/>
                <a:gd name="connsiteX5" fmla="*/ 8949017 w 9220200"/>
                <a:gd name="connsiteY5" fmla="*/ 5883087 h 6172200"/>
                <a:gd name="connsiteX6" fmla="*/ 8949017 w 9220200"/>
                <a:gd name="connsiteY6" fmla="*/ 6172200 h 6172200"/>
                <a:gd name="connsiteX7" fmla="*/ 289113 w 9220200"/>
                <a:gd name="connsiteY7" fmla="*/ 6172200 h 6172200"/>
                <a:gd name="connsiteX8" fmla="*/ 289113 w 9220200"/>
                <a:gd name="connsiteY8" fmla="*/ 5883087 h 6172200"/>
                <a:gd name="connsiteX9" fmla="*/ 0 w 9220200"/>
                <a:gd name="connsiteY9" fmla="*/ 5883087 h 6172200"/>
                <a:gd name="connsiteX10" fmla="*/ 0 w 9220200"/>
                <a:gd name="connsiteY10" fmla="*/ 286296 h 6172200"/>
                <a:gd name="connsiteX11" fmla="*/ 289113 w 9220200"/>
                <a:gd name="connsiteY11" fmla="*/ 28629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00" h="6172200">
                  <a:moveTo>
                    <a:pt x="289113" y="0"/>
                  </a:moveTo>
                  <a:lnTo>
                    <a:pt x="8949017" y="0"/>
                  </a:lnTo>
                  <a:lnTo>
                    <a:pt x="8949017" y="286296"/>
                  </a:lnTo>
                  <a:lnTo>
                    <a:pt x="9220200" y="286296"/>
                  </a:lnTo>
                  <a:lnTo>
                    <a:pt x="9220200" y="5883087"/>
                  </a:lnTo>
                  <a:lnTo>
                    <a:pt x="8949017" y="5883087"/>
                  </a:lnTo>
                  <a:lnTo>
                    <a:pt x="8949017" y="6172200"/>
                  </a:lnTo>
                  <a:lnTo>
                    <a:pt x="289113" y="6172200"/>
                  </a:lnTo>
                  <a:lnTo>
                    <a:pt x="289113" y="5883087"/>
                  </a:lnTo>
                  <a:lnTo>
                    <a:pt x="0" y="5883087"/>
                  </a:lnTo>
                  <a:lnTo>
                    <a:pt x="0" y="286296"/>
                  </a:lnTo>
                  <a:lnTo>
                    <a:pt x="289113" y="286296"/>
                  </a:lnTo>
                  <a:close/>
                </a:path>
              </a:pathLst>
            </a:custGeom>
            <a:noFill/>
            <a:ln w="19050">
              <a:solidFill>
                <a:srgbClr val="084A8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65B7948E-7118-6648-8392-CB19D6EB6CE7}"/>
                </a:ext>
              </a:extLst>
            </p:cNvPr>
            <p:cNvSpPr>
              <a:spLocks/>
            </p:cNvSpPr>
            <p:nvPr userDrawn="1"/>
          </p:nvSpPr>
          <p:spPr>
            <a:xfrm>
              <a:off x="475129" y="477370"/>
              <a:ext cx="8955741" cy="5903259"/>
            </a:xfrm>
            <a:prstGeom prst="rect">
              <a:avLst/>
            </a:prstGeom>
            <a:noFill/>
            <a:ln w="38100" cmpd="dbl">
              <a:solidFill>
                <a:srgbClr val="00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0C0C9133-D232-0A42-9286-46ADFE91D2B2}"/>
              </a:ext>
            </a:extLst>
          </p:cNvPr>
          <p:cNvGrpSpPr/>
          <p:nvPr userDrawn="1"/>
        </p:nvGrpSpPr>
        <p:grpSpPr>
          <a:xfrm>
            <a:off x="609424" y="1232386"/>
            <a:ext cx="3198218" cy="2015531"/>
            <a:chOff x="1290916" y="2138564"/>
            <a:chExt cx="5675039" cy="3576435"/>
          </a:xfrm>
        </p:grpSpPr>
        <p:sp>
          <p:nvSpPr>
            <p:cNvPr id="43" name="Freeform 42">
              <a:extLst>
                <a:ext uri="{FF2B5EF4-FFF2-40B4-BE49-F238E27FC236}">
                  <a16:creationId xmlns:a16="http://schemas.microsoft.com/office/drawing/2014/main" id="{ADB99038-0B07-0348-A918-F9B645305241}"/>
                </a:ext>
              </a:extLst>
            </p:cNvPr>
            <p:cNvSpPr/>
            <p:nvPr userDrawn="1"/>
          </p:nvSpPr>
          <p:spPr>
            <a:xfrm flipH="1">
              <a:off x="2673333" y="2138564"/>
              <a:ext cx="3011103" cy="3576435"/>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0089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634836EA-98F8-B64D-BF5D-4DB89A8E40C3}"/>
                </a:ext>
              </a:extLst>
            </p:cNvPr>
            <p:cNvSpPr/>
            <p:nvPr userDrawn="1"/>
          </p:nvSpPr>
          <p:spPr>
            <a:xfrm flipH="1">
              <a:off x="1290916" y="2366681"/>
              <a:ext cx="1862383" cy="22120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0089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4">
              <a:extLst>
                <a:ext uri="{FF2B5EF4-FFF2-40B4-BE49-F238E27FC236}">
                  <a16:creationId xmlns:a16="http://schemas.microsoft.com/office/drawing/2014/main" id="{2050CF56-7071-1642-973F-CEC4937B9ACE}"/>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0089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0" name="Group 49">
            <a:extLst>
              <a:ext uri="{FF2B5EF4-FFF2-40B4-BE49-F238E27FC236}">
                <a16:creationId xmlns:a16="http://schemas.microsoft.com/office/drawing/2014/main" id="{46B2EC8F-7583-4047-916C-ABE318CB4645}"/>
              </a:ext>
            </a:extLst>
          </p:cNvPr>
          <p:cNvGrpSpPr/>
          <p:nvPr userDrawn="1"/>
        </p:nvGrpSpPr>
        <p:grpSpPr>
          <a:xfrm>
            <a:off x="681038" y="5993458"/>
            <a:ext cx="2441830" cy="410548"/>
            <a:chOff x="3027549" y="5794367"/>
            <a:chExt cx="3649338" cy="613569"/>
          </a:xfrm>
        </p:grpSpPr>
        <p:pic>
          <p:nvPicPr>
            <p:cNvPr id="51" name="Picture 50">
              <a:extLst>
                <a:ext uri="{FF2B5EF4-FFF2-40B4-BE49-F238E27FC236}">
                  <a16:creationId xmlns:a16="http://schemas.microsoft.com/office/drawing/2014/main" id="{8FAD754E-8750-0842-AEC5-FC56F5BB3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7549" y="5952684"/>
              <a:ext cx="1693209" cy="296935"/>
            </a:xfrm>
            <a:prstGeom prst="rect">
              <a:avLst/>
            </a:prstGeom>
          </p:spPr>
        </p:pic>
        <p:pic>
          <p:nvPicPr>
            <p:cNvPr id="52" name="Imagen 12">
              <a:extLst>
                <a:ext uri="{FF2B5EF4-FFF2-40B4-BE49-F238E27FC236}">
                  <a16:creationId xmlns:a16="http://schemas.microsoft.com/office/drawing/2014/main" id="{5B1B430D-B8E1-484A-86DD-51C2195874B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11702" y="5794367"/>
              <a:ext cx="1565185" cy="613569"/>
            </a:xfrm>
            <a:prstGeom prst="rect">
              <a:avLst/>
            </a:prstGeom>
          </p:spPr>
        </p:pic>
      </p:grpSp>
      <p:grpSp>
        <p:nvGrpSpPr>
          <p:cNvPr id="53" name="Group 52">
            <a:extLst>
              <a:ext uri="{FF2B5EF4-FFF2-40B4-BE49-F238E27FC236}">
                <a16:creationId xmlns:a16="http://schemas.microsoft.com/office/drawing/2014/main" id="{AD18F845-5338-9247-94DE-73FB380CA548}"/>
              </a:ext>
            </a:extLst>
          </p:cNvPr>
          <p:cNvGrpSpPr/>
          <p:nvPr userDrawn="1"/>
        </p:nvGrpSpPr>
        <p:grpSpPr>
          <a:xfrm>
            <a:off x="7466164" y="4747466"/>
            <a:ext cx="1436070" cy="1053372"/>
            <a:chOff x="5392269" y="3173504"/>
            <a:chExt cx="2548217" cy="1869143"/>
          </a:xfrm>
        </p:grpSpPr>
        <p:sp>
          <p:nvSpPr>
            <p:cNvPr id="54" name="Freeform 53">
              <a:extLst>
                <a:ext uri="{FF2B5EF4-FFF2-40B4-BE49-F238E27FC236}">
                  <a16:creationId xmlns:a16="http://schemas.microsoft.com/office/drawing/2014/main" id="{AB7FE919-773A-0B4C-A5AD-FBBE185B40EA}"/>
                </a:ext>
              </a:extLst>
            </p:cNvPr>
            <p:cNvSpPr/>
            <p:nvPr userDrawn="1"/>
          </p:nvSpPr>
          <p:spPr>
            <a:xfrm flipH="1">
              <a:off x="5392269" y="3173504"/>
              <a:ext cx="1573686" cy="1869143"/>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noFill/>
            <a:ln w="19050">
              <a:solidFill>
                <a:srgbClr val="0089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1153004F-4595-F349-A311-FDB3FF2F784A}"/>
                </a:ext>
              </a:extLst>
            </p:cNvPr>
            <p:cNvSpPr/>
            <p:nvPr userDrawn="1"/>
          </p:nvSpPr>
          <p:spPr>
            <a:xfrm flipH="1">
              <a:off x="6911786" y="3639625"/>
              <a:ext cx="1028700" cy="1221836"/>
            </a:xfrm>
            <a:custGeom>
              <a:avLst/>
              <a:gdLst>
                <a:gd name="connsiteX0" fmla="*/ 2822998 w 2822998"/>
                <a:gd name="connsiteY0" fmla="*/ 0 h 3353014"/>
                <a:gd name="connsiteX1" fmla="*/ 1191924 w 2822998"/>
                <a:gd name="connsiteY1" fmla="*/ 0 h 3353014"/>
                <a:gd name="connsiteX2" fmla="*/ 64 w 2822998"/>
                <a:gd name="connsiteY2" fmla="*/ 2240213 h 3353014"/>
                <a:gd name="connsiteX3" fmla="*/ 0 w 2822998"/>
                <a:gd name="connsiteY3" fmla="*/ 2240213 h 3353014"/>
                <a:gd name="connsiteX4" fmla="*/ 32 w 2822998"/>
                <a:gd name="connsiteY4" fmla="*/ 2240273 h 3353014"/>
                <a:gd name="connsiteX5" fmla="*/ 0 w 2822998"/>
                <a:gd name="connsiteY5" fmla="*/ 2240333 h 3353014"/>
                <a:gd name="connsiteX6" fmla="*/ 64 w 2822998"/>
                <a:gd name="connsiteY6" fmla="*/ 2240333 h 3353014"/>
                <a:gd name="connsiteX7" fmla="*/ 592044 w 2822998"/>
                <a:gd name="connsiteY7" fmla="*/ 3353014 h 3353014"/>
                <a:gd name="connsiteX8" fmla="*/ 2223118 w 2822998"/>
                <a:gd name="connsiteY8" fmla="*/ 3353014 h 3353014"/>
                <a:gd name="connsiteX9" fmla="*/ 1631106 w 2822998"/>
                <a:gd name="connsiteY9" fmla="*/ 2240273 h 335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998" h="3353014">
                  <a:moveTo>
                    <a:pt x="2822998" y="0"/>
                  </a:moveTo>
                  <a:lnTo>
                    <a:pt x="1191924" y="0"/>
                  </a:lnTo>
                  <a:lnTo>
                    <a:pt x="64" y="2240213"/>
                  </a:lnTo>
                  <a:lnTo>
                    <a:pt x="0" y="2240213"/>
                  </a:lnTo>
                  <a:lnTo>
                    <a:pt x="32" y="2240273"/>
                  </a:lnTo>
                  <a:lnTo>
                    <a:pt x="0" y="2240333"/>
                  </a:lnTo>
                  <a:lnTo>
                    <a:pt x="64" y="2240333"/>
                  </a:lnTo>
                  <a:lnTo>
                    <a:pt x="592044" y="3353014"/>
                  </a:lnTo>
                  <a:lnTo>
                    <a:pt x="2223118" y="3353014"/>
                  </a:lnTo>
                  <a:lnTo>
                    <a:pt x="1631106" y="2240273"/>
                  </a:lnTo>
                  <a:close/>
                </a:path>
              </a:pathLst>
            </a:custGeom>
            <a:solidFill>
              <a:srgbClr val="008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 Placeholder 25">
            <a:extLst>
              <a:ext uri="{FF2B5EF4-FFF2-40B4-BE49-F238E27FC236}">
                <a16:creationId xmlns:a16="http://schemas.microsoft.com/office/drawing/2014/main" id="{EB222CCE-695E-3049-B873-7A0017621514}"/>
              </a:ext>
            </a:extLst>
          </p:cNvPr>
          <p:cNvSpPr>
            <a:spLocks noGrp="1"/>
          </p:cNvSpPr>
          <p:nvPr>
            <p:ph type="body" sz="quarter" idx="10" hasCustomPrompt="1"/>
          </p:nvPr>
        </p:nvSpPr>
        <p:spPr>
          <a:xfrm>
            <a:off x="647700" y="2844130"/>
            <a:ext cx="8610600" cy="819150"/>
          </a:xfrm>
          <a:prstGeom prst="rect">
            <a:avLst/>
          </a:prstGeom>
        </p:spPr>
        <p:txBody>
          <a:bodyPr/>
          <a:lstStyle>
            <a:lvl1pPr marL="0" indent="0" algn="ctr">
              <a:buFontTx/>
              <a:buNone/>
              <a:defRPr kumimoji="0" lang="en-US" sz="4400" b="0" i="0" u="none" strike="noStrike" kern="1200" cap="none" spc="-50" normalizeH="0" baseline="0">
                <a:ln>
                  <a:noFill/>
                </a:ln>
                <a:solidFill>
                  <a:srgbClr val="3F403F"/>
                </a:solidFill>
                <a:effectLst/>
                <a:uLnTx/>
                <a:uFillTx/>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&lt;Name&gt;</a:t>
            </a:r>
          </a:p>
        </p:txBody>
      </p:sp>
      <p:sp>
        <p:nvSpPr>
          <p:cNvPr id="58" name="Text Placeholder 45">
            <a:extLst>
              <a:ext uri="{FF2B5EF4-FFF2-40B4-BE49-F238E27FC236}">
                <a16:creationId xmlns:a16="http://schemas.microsoft.com/office/drawing/2014/main" id="{7828DA45-613D-224C-A7AD-2A9D4AF231D5}"/>
              </a:ext>
            </a:extLst>
          </p:cNvPr>
          <p:cNvSpPr>
            <a:spLocks noGrp="1"/>
          </p:cNvSpPr>
          <p:nvPr>
            <p:ph type="body" sz="quarter" idx="11" hasCustomPrompt="1"/>
          </p:nvPr>
        </p:nvSpPr>
        <p:spPr>
          <a:xfrm>
            <a:off x="647700" y="3856604"/>
            <a:ext cx="8610600" cy="400110"/>
          </a:xfrm>
          <a:prstGeom prst="rect">
            <a:avLst/>
          </a:prstGeom>
        </p:spPr>
        <p:txBody>
          <a:bodyPr>
            <a:spAutoFit/>
          </a:bodyPr>
          <a:lstStyle>
            <a:lvl1pPr marL="0" indent="0" algn="ctr">
              <a:buNone/>
              <a:defRPr sz="2000" b="0">
                <a:solidFill>
                  <a:srgbClr val="3F403F"/>
                </a:solidFill>
              </a:defRPr>
            </a:lvl1pPr>
          </a:lstStyle>
          <a:p>
            <a:pPr lvl="0"/>
            <a:r>
              <a:rPr lang="en-US"/>
              <a:t>For successfully implementing the A3</a:t>
            </a:r>
          </a:p>
        </p:txBody>
      </p:sp>
      <p:sp>
        <p:nvSpPr>
          <p:cNvPr id="59" name="Text Placeholder 45">
            <a:extLst>
              <a:ext uri="{FF2B5EF4-FFF2-40B4-BE49-F238E27FC236}">
                <a16:creationId xmlns:a16="http://schemas.microsoft.com/office/drawing/2014/main" id="{BE4A6F39-214D-0F4B-B077-1AF7CA394853}"/>
              </a:ext>
            </a:extLst>
          </p:cNvPr>
          <p:cNvSpPr>
            <a:spLocks noGrp="1"/>
          </p:cNvSpPr>
          <p:nvPr>
            <p:ph type="body" sz="quarter" idx="12" hasCustomPrompt="1"/>
          </p:nvPr>
        </p:nvSpPr>
        <p:spPr>
          <a:xfrm>
            <a:off x="647700" y="4279374"/>
            <a:ext cx="8610600" cy="400110"/>
          </a:xfrm>
          <a:prstGeom prst="rect">
            <a:avLst/>
          </a:prstGeom>
        </p:spPr>
        <p:txBody>
          <a:bodyPr>
            <a:spAutoFit/>
          </a:bodyPr>
          <a:lstStyle>
            <a:lvl1pPr marL="0" indent="0" algn="ctr">
              <a:buNone/>
              <a:defRPr sz="2000" b="1"/>
            </a:lvl1pPr>
          </a:lstStyle>
          <a:p>
            <a:pPr lvl="0"/>
            <a:r>
              <a:rPr lang="en-US"/>
              <a:t>&lt;Name of A3&gt;</a:t>
            </a:r>
          </a:p>
        </p:txBody>
      </p:sp>
      <p:sp>
        <p:nvSpPr>
          <p:cNvPr id="60" name="Text Placeholder 45">
            <a:extLst>
              <a:ext uri="{FF2B5EF4-FFF2-40B4-BE49-F238E27FC236}">
                <a16:creationId xmlns:a16="http://schemas.microsoft.com/office/drawing/2014/main" id="{8E21267E-81E7-554A-A13D-6019281B9887}"/>
              </a:ext>
            </a:extLst>
          </p:cNvPr>
          <p:cNvSpPr>
            <a:spLocks noGrp="1"/>
          </p:cNvSpPr>
          <p:nvPr>
            <p:ph type="body" sz="quarter" idx="13" hasCustomPrompt="1"/>
          </p:nvPr>
        </p:nvSpPr>
        <p:spPr>
          <a:xfrm>
            <a:off x="647700" y="5026682"/>
            <a:ext cx="8610600" cy="307777"/>
          </a:xfrm>
          <a:prstGeom prst="rect">
            <a:avLst/>
          </a:prstGeom>
        </p:spPr>
        <p:txBody>
          <a:bodyPr>
            <a:spAutoFit/>
          </a:bodyPr>
          <a:lstStyle>
            <a:lvl1pPr marL="0" indent="0" algn="ctr">
              <a:buNone/>
              <a:defRPr sz="1400" b="0"/>
            </a:lvl1pPr>
          </a:lstStyle>
          <a:p>
            <a:pPr lvl="0"/>
            <a:r>
              <a:rPr lang="en-US"/>
              <a:t>&lt;Date&gt;</a:t>
            </a:r>
          </a:p>
        </p:txBody>
      </p:sp>
      <p:sp>
        <p:nvSpPr>
          <p:cNvPr id="61" name="Text Placeholder 45">
            <a:extLst>
              <a:ext uri="{FF2B5EF4-FFF2-40B4-BE49-F238E27FC236}">
                <a16:creationId xmlns:a16="http://schemas.microsoft.com/office/drawing/2014/main" id="{D9427540-66BB-6F4F-AA7D-682ADC660712}"/>
              </a:ext>
            </a:extLst>
          </p:cNvPr>
          <p:cNvSpPr>
            <a:spLocks noGrp="1"/>
          </p:cNvSpPr>
          <p:nvPr>
            <p:ph type="body" sz="quarter" idx="14" hasCustomPrompt="1"/>
          </p:nvPr>
        </p:nvSpPr>
        <p:spPr>
          <a:xfrm>
            <a:off x="3926540" y="6098264"/>
            <a:ext cx="5331759" cy="261610"/>
          </a:xfrm>
          <a:prstGeom prst="rect">
            <a:avLst/>
          </a:prstGeom>
        </p:spPr>
        <p:txBody>
          <a:bodyPr wrap="square">
            <a:spAutoFit/>
          </a:bodyPr>
          <a:lstStyle>
            <a:lvl1pPr marL="0" indent="0" algn="ctr">
              <a:buNone/>
              <a:defRPr sz="1100" b="1"/>
            </a:lvl1pPr>
          </a:lstStyle>
          <a:p>
            <a:pPr lvl="0"/>
            <a:r>
              <a:rPr lang="en-US" dirty="0"/>
              <a:t>&lt;Country General Manager&gt;  |  &lt;Country&gt;</a:t>
            </a:r>
          </a:p>
        </p:txBody>
      </p:sp>
      <p:pic>
        <p:nvPicPr>
          <p:cNvPr id="62" name="Picture 61">
            <a:extLst>
              <a:ext uri="{FF2B5EF4-FFF2-40B4-BE49-F238E27FC236}">
                <a16:creationId xmlns:a16="http://schemas.microsoft.com/office/drawing/2014/main" id="{BF26B7B2-57C0-E44B-AC75-66DA63FAB7C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108684" y="697408"/>
            <a:ext cx="1714501" cy="1371600"/>
          </a:xfrm>
          <a:prstGeom prst="rect">
            <a:avLst/>
          </a:prstGeom>
        </p:spPr>
      </p:pic>
      <p:sp>
        <p:nvSpPr>
          <p:cNvPr id="63" name="Text Placeholder 45">
            <a:extLst>
              <a:ext uri="{FF2B5EF4-FFF2-40B4-BE49-F238E27FC236}">
                <a16:creationId xmlns:a16="http://schemas.microsoft.com/office/drawing/2014/main" id="{F0BAE04C-E66E-1E49-AEC2-A97D79FBC398}"/>
              </a:ext>
            </a:extLst>
          </p:cNvPr>
          <p:cNvSpPr>
            <a:spLocks noGrp="1"/>
          </p:cNvSpPr>
          <p:nvPr>
            <p:ph type="body" sz="quarter" idx="15" hasCustomPrompt="1"/>
          </p:nvPr>
        </p:nvSpPr>
        <p:spPr>
          <a:xfrm>
            <a:off x="647700" y="2572003"/>
            <a:ext cx="8610600" cy="338554"/>
          </a:xfrm>
          <a:prstGeom prst="rect">
            <a:avLst/>
          </a:prstGeom>
        </p:spPr>
        <p:txBody>
          <a:bodyPr>
            <a:spAutoFit/>
          </a:bodyPr>
          <a:lstStyle>
            <a:lvl1pPr marL="0" indent="0" algn="ctr">
              <a:buNone/>
              <a:defRPr sz="1600" b="0"/>
            </a:lvl1pPr>
          </a:lstStyle>
          <a:p>
            <a:pPr lvl="0"/>
            <a:r>
              <a:rPr lang="en-US"/>
              <a:t>Presented to:</a:t>
            </a:r>
          </a:p>
        </p:txBody>
      </p:sp>
      <p:sp>
        <p:nvSpPr>
          <p:cNvPr id="64" name="Text Placeholder 45">
            <a:extLst>
              <a:ext uri="{FF2B5EF4-FFF2-40B4-BE49-F238E27FC236}">
                <a16:creationId xmlns:a16="http://schemas.microsoft.com/office/drawing/2014/main" id="{EDDEC64E-0FEB-854B-B010-C931DC14A325}"/>
              </a:ext>
            </a:extLst>
          </p:cNvPr>
          <p:cNvSpPr>
            <a:spLocks noGrp="1"/>
          </p:cNvSpPr>
          <p:nvPr>
            <p:ph type="body" sz="quarter" idx="17" hasCustomPrompt="1"/>
          </p:nvPr>
        </p:nvSpPr>
        <p:spPr>
          <a:xfrm>
            <a:off x="647700" y="354384"/>
            <a:ext cx="8610600" cy="338554"/>
          </a:xfrm>
          <a:prstGeom prst="rect">
            <a:avLst/>
          </a:prstGeom>
        </p:spPr>
        <p:txBody>
          <a:bodyPr>
            <a:spAutoFit/>
          </a:bodyPr>
          <a:lstStyle>
            <a:lvl1pPr marL="0" indent="0" algn="ctr">
              <a:buNone/>
              <a:defRPr sz="1600" b="0" cap="all" spc="1000" baseline="0">
                <a:solidFill>
                  <a:srgbClr val="084A8E"/>
                </a:solidFill>
              </a:defRPr>
            </a:lvl1pPr>
          </a:lstStyle>
          <a:p>
            <a:pPr lvl="0"/>
            <a:r>
              <a:rPr lang="en-US"/>
              <a:t>LEAN RECOGNITION PROGRAM</a:t>
            </a:r>
          </a:p>
        </p:txBody>
      </p:sp>
      <p:sp>
        <p:nvSpPr>
          <p:cNvPr id="65" name="Text Placeholder 45">
            <a:extLst>
              <a:ext uri="{FF2B5EF4-FFF2-40B4-BE49-F238E27FC236}">
                <a16:creationId xmlns:a16="http://schemas.microsoft.com/office/drawing/2014/main" id="{A921AA30-AF0C-174B-B3BD-DA35254A4CE0}"/>
              </a:ext>
            </a:extLst>
          </p:cNvPr>
          <p:cNvSpPr>
            <a:spLocks noGrp="1"/>
          </p:cNvSpPr>
          <p:nvPr>
            <p:ph type="body" sz="quarter" idx="16" hasCustomPrompt="1"/>
          </p:nvPr>
        </p:nvSpPr>
        <p:spPr>
          <a:xfrm>
            <a:off x="647700" y="1742380"/>
            <a:ext cx="8610600" cy="461665"/>
          </a:xfrm>
          <a:prstGeom prst="rect">
            <a:avLst/>
          </a:prstGeom>
        </p:spPr>
        <p:txBody>
          <a:bodyPr>
            <a:spAutoFit/>
          </a:bodyPr>
          <a:lstStyle>
            <a:lvl1pPr marL="0" indent="0" algn="ctr">
              <a:buNone/>
              <a:defRPr sz="2400" b="1" i="0" cap="all" baseline="0">
                <a:solidFill>
                  <a:srgbClr val="008900"/>
                </a:solidFill>
              </a:defRPr>
            </a:lvl1pPr>
          </a:lstStyle>
          <a:p>
            <a:pPr lvl="0"/>
            <a:r>
              <a:rPr lang="en-US"/>
              <a:t>EMERALD Award</a:t>
            </a:r>
          </a:p>
        </p:txBody>
      </p:sp>
    </p:spTree>
    <p:extLst>
      <p:ext uri="{BB962C8B-B14F-4D97-AF65-F5344CB8AC3E}">
        <p14:creationId xmlns:p14="http://schemas.microsoft.com/office/powerpoint/2010/main" val="14422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
          <p15:clr>
            <a:srgbClr val="FBAE40"/>
          </p15:clr>
        </p15:guide>
        <p15:guide id="2" pos="3120">
          <p15:clr>
            <a:srgbClr val="FBAE40"/>
          </p15:clr>
        </p15:guide>
        <p15:guide id="3" orient="horz" pos="4104">
          <p15:clr>
            <a:srgbClr val="FBAE40"/>
          </p15:clr>
        </p15:guide>
        <p15:guide id="4" pos="216">
          <p15:clr>
            <a:srgbClr val="FBAE40"/>
          </p15:clr>
        </p15:guide>
        <p15:guide id="5" pos="6024">
          <p15:clr>
            <a:srgbClr val="FBAE40"/>
          </p15:clr>
        </p15:guide>
        <p15:guide id="6" orient="horz" pos="2160">
          <p15:clr>
            <a:srgbClr val="FBAE40"/>
          </p15:clr>
        </p15:guide>
        <p15:guide id="7" pos="408">
          <p15:clr>
            <a:srgbClr val="FBAE40"/>
          </p15:clr>
        </p15:guide>
        <p15:guide id="8" pos="58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F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CF326-110E-C646-A3D3-5904ABB04517}"/>
              </a:ext>
            </a:extLst>
          </p:cNvPr>
          <p:cNvSpPr>
            <a:spLocks noGrp="1"/>
          </p:cNvSpPr>
          <p:nvPr>
            <p:ph type="title"/>
          </p:nvPr>
        </p:nvSpPr>
        <p:spPr>
          <a:xfrm>
            <a:off x="439837" y="457200"/>
            <a:ext cx="9032775" cy="424732"/>
          </a:xfrm>
          <a:prstGeom prst="rect">
            <a:avLst/>
          </a:prstGeom>
        </p:spPr>
        <p:txBody>
          <a:bodyPr vert="horz" wrap="square" lIns="91440" tIns="45720" rIns="91440" bIns="45720" rtlCol="0" anchor="b" anchorCtr="0">
            <a:spAutoFit/>
          </a:bodyPr>
          <a:lstStyle/>
          <a:p>
            <a:r>
              <a:rPr lang="en-US" dirty="0"/>
              <a:t>Title Goes Here</a:t>
            </a:r>
          </a:p>
        </p:txBody>
      </p:sp>
      <p:sp>
        <p:nvSpPr>
          <p:cNvPr id="3" name="Text Placeholder 2">
            <a:extLst>
              <a:ext uri="{FF2B5EF4-FFF2-40B4-BE49-F238E27FC236}">
                <a16:creationId xmlns:a16="http://schemas.microsoft.com/office/drawing/2014/main" id="{337AA9A9-7588-9A44-B7E4-470B31F5B907}"/>
              </a:ext>
            </a:extLst>
          </p:cNvPr>
          <p:cNvSpPr>
            <a:spLocks noGrp="1"/>
          </p:cNvSpPr>
          <p:nvPr>
            <p:ph type="body" idx="1"/>
          </p:nvPr>
        </p:nvSpPr>
        <p:spPr>
          <a:xfrm>
            <a:off x="439837" y="1371600"/>
            <a:ext cx="9032775" cy="1938992"/>
          </a:xfrm>
          <a:prstGeom prst="rect">
            <a:avLst/>
          </a:prstGeom>
        </p:spPr>
        <p:txBody>
          <a:bodyPr vert="horz" wrap="square" lIns="91440" tIns="45720" rIns="9144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B3E3B468-C0B5-3B48-B1DF-440F85BFBD28}"/>
              </a:ext>
            </a:extLst>
          </p:cNvPr>
          <p:cNvSpPr txBox="1">
            <a:spLocks/>
          </p:cNvSpPr>
          <p:nvPr/>
        </p:nvSpPr>
        <p:spPr>
          <a:xfrm>
            <a:off x="3924642" y="6529421"/>
            <a:ext cx="4297680" cy="215444"/>
          </a:xfrm>
          <a:prstGeom prst="rect">
            <a:avLst/>
          </a:prstGeom>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spc="-30" baseline="0" dirty="0">
                <a:solidFill>
                  <a:srgbClr val="3F403F"/>
                </a:solidFill>
                <a:effectLst/>
              </a:rPr>
              <a:t>CONFIDENTIAL. FOR INTERNAL USE ONLY – DO NOT DUPLICATE OR DISTRIBUTE.</a:t>
            </a:r>
          </a:p>
        </p:txBody>
      </p:sp>
      <p:sp>
        <p:nvSpPr>
          <p:cNvPr id="10" name="Slide Number Placeholder 3">
            <a:extLst>
              <a:ext uri="{FF2B5EF4-FFF2-40B4-BE49-F238E27FC236}">
                <a16:creationId xmlns:a16="http://schemas.microsoft.com/office/drawing/2014/main" id="{26190199-5B6E-054C-B096-8E7F4D0D06A3}"/>
              </a:ext>
            </a:extLst>
          </p:cNvPr>
          <p:cNvSpPr txBox="1">
            <a:spLocks/>
          </p:cNvSpPr>
          <p:nvPr/>
        </p:nvSpPr>
        <p:spPr>
          <a:xfrm>
            <a:off x="9021537" y="6521727"/>
            <a:ext cx="451076" cy="23083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900" b="0" kern="1200">
                <a:solidFill>
                  <a:srgbClr val="0A4A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CA5BF-B763-1840-8654-29064379A303}" type="slidenum">
              <a:rPr lang="en-US" sz="900" smtClean="0">
                <a:solidFill>
                  <a:srgbClr val="3F403F"/>
                </a:solidFill>
              </a:rPr>
              <a:pPr/>
              <a:t>‹#›</a:t>
            </a:fld>
            <a:endParaRPr lang="en-US" sz="900" dirty="0">
              <a:solidFill>
                <a:srgbClr val="3F403F"/>
              </a:solidFill>
            </a:endParaRPr>
          </a:p>
        </p:txBody>
      </p:sp>
      <p:pic>
        <p:nvPicPr>
          <p:cNvPr id="4" name="Picture 3">
            <a:extLst>
              <a:ext uri="{FF2B5EF4-FFF2-40B4-BE49-F238E27FC236}">
                <a16:creationId xmlns:a16="http://schemas.microsoft.com/office/drawing/2014/main" id="{1870F63B-109C-7642-8FCA-D0AD25E8F300}"/>
              </a:ext>
            </a:extLst>
          </p:cNvPr>
          <p:cNvPicPr>
            <a:picLocks/>
          </p:cNvPicPr>
          <p:nvPr/>
        </p:nvPicPr>
        <p:blipFill>
          <a:blip r:embed="rId14" cstate="print">
            <a:extLst>
              <a:ext uri="{28A0092B-C50C-407E-A947-70E740481C1C}">
                <a14:useLocalDpi xmlns:a14="http://schemas.microsoft.com/office/drawing/2010/main"/>
              </a:ext>
            </a:extLst>
          </a:blip>
          <a:stretch>
            <a:fillRect/>
          </a:stretch>
        </p:blipFill>
        <p:spPr>
          <a:xfrm>
            <a:off x="8253139" y="6562278"/>
            <a:ext cx="853821" cy="149733"/>
          </a:xfrm>
          <a:prstGeom prst="rect">
            <a:avLst/>
          </a:prstGeom>
        </p:spPr>
      </p:pic>
    </p:spTree>
    <p:extLst>
      <p:ext uri="{BB962C8B-B14F-4D97-AF65-F5344CB8AC3E}">
        <p14:creationId xmlns:p14="http://schemas.microsoft.com/office/powerpoint/2010/main" val="1186165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2" r:id="rId8"/>
    <p:sldLayoutId id="2147483674"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urveymonkey.com/r/2023-Diamond-Bossart" TargetMode="External"/><Relationship Id="rId2" Type="http://schemas.openxmlformats.org/officeDocument/2006/relationships/hyperlink" Target="https://www.surveymonkey.com/r/Diamond-Beech"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surveymonkey.com/r/2023-Diamond-Parks" TargetMode="External"/><Relationship Id="rId4" Type="http://schemas.openxmlformats.org/officeDocument/2006/relationships/hyperlink" Target="https://www.surveymonkey.com/r/2023-Diamond-Castill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B58D4-D0D4-9D4D-9129-C1FE41F45DF5}"/>
              </a:ext>
            </a:extLst>
          </p:cNvPr>
          <p:cNvSpPr>
            <a:spLocks noGrp="1"/>
          </p:cNvSpPr>
          <p:nvPr>
            <p:ph type="title"/>
          </p:nvPr>
        </p:nvSpPr>
        <p:spPr/>
        <p:txBody>
          <a:bodyPr/>
          <a:lstStyle/>
          <a:p>
            <a:r>
              <a:rPr lang="en-US" dirty="0"/>
              <a:t>Brink’s Lean Recognition Program</a:t>
            </a:r>
          </a:p>
        </p:txBody>
      </p:sp>
      <p:sp>
        <p:nvSpPr>
          <p:cNvPr id="5" name="Text Placeholder 4">
            <a:extLst>
              <a:ext uri="{FF2B5EF4-FFF2-40B4-BE49-F238E27FC236}">
                <a16:creationId xmlns:a16="http://schemas.microsoft.com/office/drawing/2014/main" id="{E7DB7ED9-71BD-4C4B-9EC9-66C6F0D5F705}"/>
              </a:ext>
            </a:extLst>
          </p:cNvPr>
          <p:cNvSpPr>
            <a:spLocks noGrp="1"/>
          </p:cNvSpPr>
          <p:nvPr>
            <p:ph type="body" idx="1"/>
          </p:nvPr>
        </p:nvSpPr>
        <p:spPr>
          <a:xfrm>
            <a:off x="445770" y="4542788"/>
            <a:ext cx="9020394" cy="400110"/>
          </a:xfrm>
        </p:spPr>
        <p:txBody>
          <a:bodyPr/>
          <a:lstStyle/>
          <a:p>
            <a:r>
              <a:rPr lang="en-US" dirty="0"/>
              <a:t>What the program is and how to manage it at country and regional levels</a:t>
            </a:r>
          </a:p>
        </p:txBody>
      </p:sp>
      <p:sp>
        <p:nvSpPr>
          <p:cNvPr id="6" name="Content Placeholder 3">
            <a:extLst>
              <a:ext uri="{FF2B5EF4-FFF2-40B4-BE49-F238E27FC236}">
                <a16:creationId xmlns:a16="http://schemas.microsoft.com/office/drawing/2014/main" id="{514F0B8C-90C6-9345-9E36-35189CDE60D9}"/>
              </a:ext>
            </a:extLst>
          </p:cNvPr>
          <p:cNvSpPr txBox="1">
            <a:spLocks/>
          </p:cNvSpPr>
          <p:nvPr/>
        </p:nvSpPr>
        <p:spPr>
          <a:xfrm>
            <a:off x="445770" y="6250484"/>
            <a:ext cx="2206769" cy="269304"/>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91440">
              <a:spcAft>
                <a:spcPts val="1200"/>
              </a:spcAft>
              <a:buNone/>
            </a:pPr>
            <a:r>
              <a:rPr lang="en-US" sz="1150" dirty="0"/>
              <a:t>Updated: Nov. 3, 2023</a:t>
            </a:r>
          </a:p>
        </p:txBody>
      </p:sp>
    </p:spTree>
    <p:extLst>
      <p:ext uri="{BB962C8B-B14F-4D97-AF65-F5344CB8AC3E}">
        <p14:creationId xmlns:p14="http://schemas.microsoft.com/office/powerpoint/2010/main" val="17878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Group 182">
            <a:extLst>
              <a:ext uri="{FF2B5EF4-FFF2-40B4-BE49-F238E27FC236}">
                <a16:creationId xmlns:a16="http://schemas.microsoft.com/office/drawing/2014/main" id="{6D87C7AC-3BA2-7743-9C40-F329258A6F05}"/>
              </a:ext>
            </a:extLst>
          </p:cNvPr>
          <p:cNvGrpSpPr/>
          <p:nvPr/>
        </p:nvGrpSpPr>
        <p:grpSpPr>
          <a:xfrm>
            <a:off x="524891" y="1870926"/>
            <a:ext cx="1086209" cy="4340764"/>
            <a:chOff x="524891" y="1559052"/>
            <a:chExt cx="1086209" cy="4340764"/>
          </a:xfrm>
        </p:grpSpPr>
        <p:grpSp>
          <p:nvGrpSpPr>
            <p:cNvPr id="180" name="Group 179">
              <a:extLst>
                <a:ext uri="{FF2B5EF4-FFF2-40B4-BE49-F238E27FC236}">
                  <a16:creationId xmlns:a16="http://schemas.microsoft.com/office/drawing/2014/main" id="{60B6320A-1303-CC4B-B803-04378E85AB29}"/>
                </a:ext>
              </a:extLst>
            </p:cNvPr>
            <p:cNvGrpSpPr/>
            <p:nvPr/>
          </p:nvGrpSpPr>
          <p:grpSpPr>
            <a:xfrm>
              <a:off x="524891" y="1559052"/>
              <a:ext cx="1086209" cy="2164031"/>
              <a:chOff x="524891" y="1559052"/>
              <a:chExt cx="1086209" cy="2164031"/>
            </a:xfrm>
          </p:grpSpPr>
          <p:sp>
            <p:nvSpPr>
              <p:cNvPr id="27" name="TextBox 26">
                <a:extLst>
                  <a:ext uri="{FF2B5EF4-FFF2-40B4-BE49-F238E27FC236}">
                    <a16:creationId xmlns:a16="http://schemas.microsoft.com/office/drawing/2014/main" id="{2F417E3C-9775-3F41-84EF-F87D18A9776E}"/>
                  </a:ext>
                </a:extLst>
              </p:cNvPr>
              <p:cNvSpPr txBox="1"/>
              <p:nvPr/>
            </p:nvSpPr>
            <p:spPr>
              <a:xfrm>
                <a:off x="524891" y="1559052"/>
                <a:ext cx="1086209" cy="276999"/>
              </a:xfrm>
              <a:prstGeom prst="rect">
                <a:avLst/>
              </a:prstGeom>
              <a:solidFill>
                <a:srgbClr val="5FA4CE"/>
              </a:solidFill>
              <a:ln>
                <a:noFill/>
                <a:prstDash val="sysDot"/>
              </a:ln>
            </p:spPr>
            <p:txBody>
              <a:bodyPr wrap="square" lIns="0" tIns="27432" rIns="0" bIns="27432" rtlCol="0">
                <a:spAutoFit/>
              </a:bodyPr>
              <a:lstStyle/>
              <a:p>
                <a:pPr algn="ctr">
                  <a:lnSpc>
                    <a:spcPct val="90000"/>
                  </a:lnSpc>
                  <a:spcAft>
                    <a:spcPts val="300"/>
                  </a:spcAft>
                </a:pPr>
                <a:r>
                  <a:rPr lang="en-US" sz="1600" b="1" dirty="0">
                    <a:solidFill>
                      <a:schemeClr val="bg1"/>
                    </a:solidFill>
                    <a:latin typeface="Arial" panose="020B0604020202020204"/>
                  </a:rPr>
                  <a:t>Countries</a:t>
                </a:r>
                <a:endParaRPr lang="en-US" sz="1600" dirty="0">
                  <a:solidFill>
                    <a:schemeClr val="bg1"/>
                  </a:solidFill>
                  <a:latin typeface="Arial" panose="020B0604020202020204"/>
                </a:endParaRPr>
              </a:p>
            </p:txBody>
          </p:sp>
          <p:cxnSp>
            <p:nvCxnSpPr>
              <p:cNvPr id="157" name="Straight Connector 156">
                <a:extLst>
                  <a:ext uri="{FF2B5EF4-FFF2-40B4-BE49-F238E27FC236}">
                    <a16:creationId xmlns:a16="http://schemas.microsoft.com/office/drawing/2014/main" id="{A9E30435-2FCF-C642-A2E5-158BEE1D2B6E}"/>
                  </a:ext>
                </a:extLst>
              </p:cNvPr>
              <p:cNvCxnSpPr>
                <a:cxnSpLocks/>
              </p:cNvCxnSpPr>
              <p:nvPr/>
            </p:nvCxnSpPr>
            <p:spPr>
              <a:xfrm>
                <a:off x="536321" y="1630311"/>
                <a:ext cx="0" cy="2092772"/>
              </a:xfrm>
              <a:prstGeom prst="line">
                <a:avLst/>
              </a:prstGeom>
              <a:ln w="19050">
                <a:solidFill>
                  <a:srgbClr val="5FA4CE"/>
                </a:solidFill>
                <a:prstDash val="solid"/>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C7026D84-24ED-BC4F-9AD9-6A731AB1E609}"/>
                </a:ext>
              </a:extLst>
            </p:cNvPr>
            <p:cNvGrpSpPr/>
            <p:nvPr/>
          </p:nvGrpSpPr>
          <p:grpSpPr>
            <a:xfrm>
              <a:off x="524891" y="3739661"/>
              <a:ext cx="1086209" cy="2160155"/>
              <a:chOff x="525145" y="3739661"/>
              <a:chExt cx="1086209" cy="2160155"/>
            </a:xfrm>
          </p:grpSpPr>
          <p:sp>
            <p:nvSpPr>
              <p:cNvPr id="144" name="TextBox 143">
                <a:extLst>
                  <a:ext uri="{FF2B5EF4-FFF2-40B4-BE49-F238E27FC236}">
                    <a16:creationId xmlns:a16="http://schemas.microsoft.com/office/drawing/2014/main" id="{925CD140-5DF2-CB47-8292-FAF76FB7E720}"/>
                  </a:ext>
                </a:extLst>
              </p:cNvPr>
              <p:cNvSpPr txBox="1"/>
              <p:nvPr/>
            </p:nvSpPr>
            <p:spPr>
              <a:xfrm>
                <a:off x="525145" y="5622817"/>
                <a:ext cx="1086209" cy="276999"/>
              </a:xfrm>
              <a:prstGeom prst="rect">
                <a:avLst/>
              </a:prstGeom>
              <a:solidFill>
                <a:srgbClr val="0A498E"/>
              </a:solidFill>
              <a:ln>
                <a:noFill/>
                <a:prstDash val="sysDot"/>
              </a:ln>
            </p:spPr>
            <p:txBody>
              <a:bodyPr wrap="square" lIns="0" tIns="27432" rIns="0" bIns="27432" rtlCol="0">
                <a:spAutoFit/>
              </a:bodyPr>
              <a:lstStyle/>
              <a:p>
                <a:pPr algn="ctr">
                  <a:lnSpc>
                    <a:spcPct val="90000"/>
                  </a:lnSpc>
                  <a:spcAft>
                    <a:spcPts val="300"/>
                  </a:spcAft>
                </a:pPr>
                <a:r>
                  <a:rPr lang="en-US" sz="1600" b="1" dirty="0">
                    <a:solidFill>
                      <a:schemeClr val="bg1"/>
                    </a:solidFill>
                    <a:latin typeface="Arial" panose="020B0604020202020204"/>
                  </a:rPr>
                  <a:t>Regions</a:t>
                </a:r>
                <a:endParaRPr lang="en-US" sz="1600" dirty="0">
                  <a:solidFill>
                    <a:schemeClr val="bg1"/>
                  </a:solidFill>
                  <a:latin typeface="Arial" panose="020B0604020202020204"/>
                </a:endParaRPr>
              </a:p>
            </p:txBody>
          </p:sp>
          <p:cxnSp>
            <p:nvCxnSpPr>
              <p:cNvPr id="159" name="Straight Connector 158">
                <a:extLst>
                  <a:ext uri="{FF2B5EF4-FFF2-40B4-BE49-F238E27FC236}">
                    <a16:creationId xmlns:a16="http://schemas.microsoft.com/office/drawing/2014/main" id="{2808756B-E7F1-5049-BEFC-CBFFCBAE4FFB}"/>
                  </a:ext>
                </a:extLst>
              </p:cNvPr>
              <p:cNvCxnSpPr>
                <a:cxnSpLocks/>
              </p:cNvCxnSpPr>
              <p:nvPr/>
            </p:nvCxnSpPr>
            <p:spPr>
              <a:xfrm>
                <a:off x="538561" y="3739661"/>
                <a:ext cx="0" cy="2088896"/>
              </a:xfrm>
              <a:prstGeom prst="line">
                <a:avLst/>
              </a:prstGeom>
              <a:ln w="19050">
                <a:solidFill>
                  <a:srgbClr val="0A498E"/>
                </a:solidFill>
                <a:prstDash val="solid"/>
              </a:ln>
            </p:spPr>
            <p:style>
              <a:lnRef idx="1">
                <a:schemeClr val="accent1"/>
              </a:lnRef>
              <a:fillRef idx="0">
                <a:schemeClr val="accent1"/>
              </a:fillRef>
              <a:effectRef idx="0">
                <a:schemeClr val="accent1"/>
              </a:effectRef>
              <a:fontRef idx="minor">
                <a:schemeClr val="tx1"/>
              </a:fontRef>
            </p:style>
          </p:cxnSp>
        </p:grpSp>
      </p:grpSp>
      <p:cxnSp>
        <p:nvCxnSpPr>
          <p:cNvPr id="3" name="Elbow Connector 2">
            <a:extLst>
              <a:ext uri="{FF2B5EF4-FFF2-40B4-BE49-F238E27FC236}">
                <a16:creationId xmlns:a16="http://schemas.microsoft.com/office/drawing/2014/main" id="{45EFC22C-11E6-E94A-8E81-86D249A87547}"/>
              </a:ext>
            </a:extLst>
          </p:cNvPr>
          <p:cNvCxnSpPr>
            <a:cxnSpLocks/>
          </p:cNvCxnSpPr>
          <p:nvPr/>
        </p:nvCxnSpPr>
        <p:spPr>
          <a:xfrm rot="5400000">
            <a:off x="8375553" y="4072455"/>
            <a:ext cx="640080" cy="790465"/>
          </a:xfrm>
          <a:prstGeom prst="bentConnector3">
            <a:avLst>
              <a:gd name="adj1" fmla="val 53915"/>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Elbow Connector 3">
            <a:extLst>
              <a:ext uri="{FF2B5EF4-FFF2-40B4-BE49-F238E27FC236}">
                <a16:creationId xmlns:a16="http://schemas.microsoft.com/office/drawing/2014/main" id="{FEE24D30-F21C-2C4C-BE14-0DD2CF9CE24E}"/>
              </a:ext>
            </a:extLst>
          </p:cNvPr>
          <p:cNvCxnSpPr>
            <a:cxnSpLocks/>
          </p:cNvCxnSpPr>
          <p:nvPr/>
        </p:nvCxnSpPr>
        <p:spPr>
          <a:xfrm rot="5400000">
            <a:off x="898901" y="3104972"/>
            <a:ext cx="576072" cy="1097280"/>
          </a:xfrm>
          <a:prstGeom prst="bentConnector3">
            <a:avLst>
              <a:gd name="adj1" fmla="val 29038"/>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46991D3B-6880-124B-8DBD-5735BF59AA8E}"/>
              </a:ext>
            </a:extLst>
          </p:cNvPr>
          <p:cNvCxnSpPr>
            <a:cxnSpLocks/>
          </p:cNvCxnSpPr>
          <p:nvPr/>
        </p:nvCxnSpPr>
        <p:spPr>
          <a:xfrm rot="16200000" flipH="1">
            <a:off x="809538" y="4153538"/>
            <a:ext cx="640080" cy="640080"/>
          </a:xfrm>
          <a:prstGeom prst="bentConnector3">
            <a:avLst>
              <a:gd name="adj1" fmla="val 50360"/>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7D6112-3CB8-E84B-9325-313C0369CADA}"/>
              </a:ext>
            </a:extLst>
          </p:cNvPr>
          <p:cNvCxnSpPr>
            <a:cxnSpLocks/>
          </p:cNvCxnSpPr>
          <p:nvPr/>
        </p:nvCxnSpPr>
        <p:spPr>
          <a:xfrm>
            <a:off x="3575777" y="4147647"/>
            <a:ext cx="0" cy="64008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337865-1C16-5543-BC0C-E328676B9993}"/>
              </a:ext>
            </a:extLst>
          </p:cNvPr>
          <p:cNvSpPr>
            <a:spLocks noGrp="1"/>
          </p:cNvSpPr>
          <p:nvPr>
            <p:ph type="title"/>
          </p:nvPr>
        </p:nvSpPr>
        <p:spPr/>
        <p:txBody>
          <a:bodyPr/>
          <a:lstStyle/>
          <a:p>
            <a:r>
              <a:rPr lang="en-US" dirty="0">
                <a:solidFill>
                  <a:srgbClr val="0A498E"/>
                </a:solidFill>
              </a:rPr>
              <a:t>Timeline</a:t>
            </a:r>
          </a:p>
        </p:txBody>
      </p:sp>
      <p:sp>
        <p:nvSpPr>
          <p:cNvPr id="7" name="TextBox 6">
            <a:extLst>
              <a:ext uri="{FF2B5EF4-FFF2-40B4-BE49-F238E27FC236}">
                <a16:creationId xmlns:a16="http://schemas.microsoft.com/office/drawing/2014/main" id="{9B881126-F769-8A42-B32D-5D07E0AC77C3}"/>
              </a:ext>
            </a:extLst>
          </p:cNvPr>
          <p:cNvSpPr txBox="1"/>
          <p:nvPr/>
        </p:nvSpPr>
        <p:spPr>
          <a:xfrm>
            <a:off x="658844" y="4864157"/>
            <a:ext cx="1604166" cy="827919"/>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spcAft>
                <a:spcPts val="300"/>
              </a:spcAft>
            </a:pPr>
            <a:r>
              <a:rPr lang="en-US" sz="1400" dirty="0">
                <a:latin typeface="Arial" panose="020B0604020202020204"/>
              </a:rPr>
              <a:t>Regional presidents select Diamond winners</a:t>
            </a:r>
          </a:p>
          <a:p>
            <a:pPr>
              <a:lnSpc>
                <a:spcPct val="90000"/>
              </a:lnSpc>
            </a:pPr>
            <a:r>
              <a:rPr lang="en-US" dirty="0">
                <a:latin typeface="Arial" panose="020B0604020202020204"/>
              </a:rPr>
              <a:t> </a:t>
            </a:r>
            <a:r>
              <a:rPr lang="en-US" sz="1200" b="0" dirty="0">
                <a:latin typeface="Arial" panose="020B0604020202020204"/>
              </a:rPr>
              <a:t>February </a:t>
            </a:r>
          </a:p>
        </p:txBody>
      </p:sp>
      <p:sp>
        <p:nvSpPr>
          <p:cNvPr id="12" name="TextBox 11">
            <a:extLst>
              <a:ext uri="{FF2B5EF4-FFF2-40B4-BE49-F238E27FC236}">
                <a16:creationId xmlns:a16="http://schemas.microsoft.com/office/drawing/2014/main" id="{75ED1A3F-0AD5-D448-ADAA-C107F8D077A4}"/>
              </a:ext>
            </a:extLst>
          </p:cNvPr>
          <p:cNvSpPr txBox="1"/>
          <p:nvPr/>
        </p:nvSpPr>
        <p:spPr>
          <a:xfrm>
            <a:off x="595247" y="2369274"/>
            <a:ext cx="2276928" cy="980268"/>
          </a:xfrm>
          <a:prstGeom prst="rect">
            <a:avLst/>
          </a:prstGeom>
          <a:noFill/>
          <a:ln>
            <a:noFill/>
            <a:prstDash val="sysDot"/>
          </a:ln>
        </p:spPr>
        <p:txBody>
          <a:bodyPr wrap="square" lIns="0" tIns="0" rIns="0" bIns="0" rtlCol="0">
            <a:spAutoFit/>
          </a:bodyPr>
          <a:lstStyle/>
          <a:p>
            <a:pPr algn="ctr">
              <a:lnSpc>
                <a:spcPct val="90000"/>
              </a:lnSpc>
              <a:spcAft>
                <a:spcPts val="300"/>
              </a:spcAft>
            </a:pPr>
            <a:r>
              <a:rPr lang="en-US" sz="1400" b="1" dirty="0">
                <a:solidFill>
                  <a:srgbClr val="5FA4CE"/>
                </a:solidFill>
                <a:latin typeface="Arial" panose="020B0604020202020204"/>
              </a:rPr>
              <a:t>Country GMs submit Diamond nominees based on previous year Emerald &amp; Ruby winners</a:t>
            </a:r>
          </a:p>
          <a:p>
            <a:pPr algn="ctr">
              <a:lnSpc>
                <a:spcPct val="90000"/>
              </a:lnSpc>
            </a:pPr>
            <a:r>
              <a:rPr lang="en-US" sz="1200" dirty="0">
                <a:solidFill>
                  <a:srgbClr val="5FA4CE"/>
                </a:solidFill>
                <a:latin typeface="Arial" panose="020B0604020202020204"/>
              </a:rPr>
              <a:t>January</a:t>
            </a:r>
          </a:p>
        </p:txBody>
      </p:sp>
      <p:sp>
        <p:nvSpPr>
          <p:cNvPr id="13" name="TextBox 12">
            <a:extLst>
              <a:ext uri="{FF2B5EF4-FFF2-40B4-BE49-F238E27FC236}">
                <a16:creationId xmlns:a16="http://schemas.microsoft.com/office/drawing/2014/main" id="{B8FED81B-E147-3146-B2F4-870BCFBEEDDF}"/>
              </a:ext>
            </a:extLst>
          </p:cNvPr>
          <p:cNvSpPr txBox="1"/>
          <p:nvPr/>
        </p:nvSpPr>
        <p:spPr>
          <a:xfrm>
            <a:off x="7122091" y="4864157"/>
            <a:ext cx="2373941" cy="786369"/>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spcAft>
                <a:spcPts val="300"/>
              </a:spcAft>
            </a:pPr>
            <a:r>
              <a:rPr lang="en-US" sz="1400" dirty="0">
                <a:latin typeface="Arial" panose="020B0604020202020204"/>
              </a:rPr>
              <a:t>Communicate with country GMs about Diamond selection criteria &amp; process</a:t>
            </a:r>
            <a:endParaRPr lang="en-US" sz="1400" b="0" dirty="0">
              <a:latin typeface="Arial" panose="020B0604020202020204"/>
            </a:endParaRPr>
          </a:p>
          <a:p>
            <a:pPr>
              <a:lnSpc>
                <a:spcPct val="90000"/>
              </a:lnSpc>
            </a:pPr>
            <a:r>
              <a:rPr lang="en-US" sz="1200" dirty="0">
                <a:latin typeface="Arial" panose="020B0604020202020204"/>
              </a:rPr>
              <a:t> </a:t>
            </a:r>
            <a:r>
              <a:rPr lang="en-US" sz="1200" b="0" dirty="0">
                <a:latin typeface="Arial" panose="020B0604020202020204"/>
              </a:rPr>
              <a:t>November</a:t>
            </a:r>
          </a:p>
        </p:txBody>
      </p:sp>
      <p:sp>
        <p:nvSpPr>
          <p:cNvPr id="14" name="TextBox 13">
            <a:extLst>
              <a:ext uri="{FF2B5EF4-FFF2-40B4-BE49-F238E27FC236}">
                <a16:creationId xmlns:a16="http://schemas.microsoft.com/office/drawing/2014/main" id="{C5D45B13-421A-4F4F-92DF-5F490E973E54}"/>
              </a:ext>
            </a:extLst>
          </p:cNvPr>
          <p:cNvSpPr txBox="1"/>
          <p:nvPr/>
        </p:nvSpPr>
        <p:spPr>
          <a:xfrm>
            <a:off x="2635576" y="4864157"/>
            <a:ext cx="1880401" cy="980268"/>
          </a:xfrm>
          <a:prstGeom prst="rect">
            <a:avLst/>
          </a:prstGeom>
          <a:noFill/>
        </p:spPr>
        <p:txBody>
          <a:bodyPr wrap="square" lIns="0" tIns="0" rIns="0" bIns="0" rtlCol="0">
            <a:spAutoFit/>
          </a:bodyPr>
          <a:lstStyle>
            <a:defPPr>
              <a:defRPr lang="en-US"/>
            </a:defPPr>
            <a:lvl1pPr algn="ctr">
              <a:lnSpc>
                <a:spcPts val="1720"/>
              </a:lnSpc>
              <a:defRPr sz="1500" b="1">
                <a:solidFill>
                  <a:srgbClr val="0A498E"/>
                </a:solidFill>
              </a:defRPr>
            </a:lvl1pPr>
          </a:lstStyle>
          <a:p>
            <a:pPr>
              <a:lnSpc>
                <a:spcPct val="90000"/>
              </a:lnSpc>
              <a:spcAft>
                <a:spcPts val="300"/>
              </a:spcAft>
            </a:pPr>
            <a:r>
              <a:rPr lang="en-US" sz="1400" dirty="0">
                <a:latin typeface="Arial" panose="020B0604020202020204"/>
              </a:rPr>
              <a:t>Regional celebrations </a:t>
            </a:r>
            <a:br>
              <a:rPr lang="en-US" sz="1400" dirty="0">
                <a:latin typeface="Arial" panose="020B0604020202020204"/>
              </a:rPr>
            </a:br>
            <a:r>
              <a:rPr lang="en-US" sz="1400" dirty="0">
                <a:latin typeface="Arial" panose="020B0604020202020204"/>
              </a:rPr>
              <a:t>of Diamond winners, as determined by each region</a:t>
            </a:r>
          </a:p>
          <a:p>
            <a:pPr>
              <a:lnSpc>
                <a:spcPct val="90000"/>
              </a:lnSpc>
              <a:spcAft>
                <a:spcPts val="300"/>
              </a:spcAft>
            </a:pPr>
            <a:r>
              <a:rPr lang="en-US" sz="1200" b="0" dirty="0">
                <a:latin typeface="Arial" panose="020B0604020202020204"/>
              </a:rPr>
              <a:t>May</a:t>
            </a:r>
          </a:p>
        </p:txBody>
      </p:sp>
      <p:sp>
        <p:nvSpPr>
          <p:cNvPr id="25" name="TextBox 24">
            <a:extLst>
              <a:ext uri="{FF2B5EF4-FFF2-40B4-BE49-F238E27FC236}">
                <a16:creationId xmlns:a16="http://schemas.microsoft.com/office/drawing/2014/main" id="{D6D46415-1154-3D48-B765-7B56D80052A5}"/>
              </a:ext>
            </a:extLst>
          </p:cNvPr>
          <p:cNvSpPr txBox="1"/>
          <p:nvPr/>
        </p:nvSpPr>
        <p:spPr>
          <a:xfrm>
            <a:off x="3917001" y="2366253"/>
            <a:ext cx="5458869" cy="946413"/>
          </a:xfrm>
          <a:prstGeom prst="rect">
            <a:avLst/>
          </a:prstGeom>
          <a:noFill/>
          <a:ln>
            <a:noFill/>
            <a:prstDash val="sysDot"/>
          </a:ln>
        </p:spPr>
        <p:txBody>
          <a:bodyPr wrap="square" lIns="27432" tIns="27432" rIns="27432" bIns="27432" rtlCol="0">
            <a:spAutoFit/>
          </a:bodyPr>
          <a:lstStyle/>
          <a:p>
            <a:pPr marL="137160" indent="-137160">
              <a:lnSpc>
                <a:spcPct val="90000"/>
              </a:lnSpc>
              <a:spcAft>
                <a:spcPts val="300"/>
              </a:spcAft>
              <a:buFont typeface="Arial" panose="020B0604020202020204" pitchFamily="34" charset="0"/>
              <a:buChar char="•"/>
            </a:pPr>
            <a:r>
              <a:rPr lang="en-US" sz="1400" b="1" dirty="0">
                <a:solidFill>
                  <a:srgbClr val="5FA4CE"/>
                </a:solidFill>
                <a:latin typeface="Arial" panose="020B0604020202020204"/>
              </a:rPr>
              <a:t>Country leaders communicate about recognition program</a:t>
            </a:r>
          </a:p>
          <a:p>
            <a:pPr marL="137160" indent="-137160">
              <a:lnSpc>
                <a:spcPct val="90000"/>
              </a:lnSpc>
              <a:spcAft>
                <a:spcPts val="300"/>
              </a:spcAft>
              <a:buFont typeface="Arial" panose="020B0604020202020204" pitchFamily="34" charset="0"/>
              <a:buChar char="•"/>
            </a:pPr>
            <a:r>
              <a:rPr lang="en-US" sz="1400" b="1" dirty="0">
                <a:solidFill>
                  <a:srgbClr val="5FA4CE"/>
                </a:solidFill>
              </a:rPr>
              <a:t>Employees submit nomination based on previous quarter</a:t>
            </a:r>
          </a:p>
          <a:p>
            <a:pPr marL="137160" indent="-137160">
              <a:lnSpc>
                <a:spcPct val="90000"/>
              </a:lnSpc>
              <a:spcAft>
                <a:spcPts val="300"/>
              </a:spcAft>
              <a:buFont typeface="Arial" panose="020B0604020202020204" pitchFamily="34" charset="0"/>
              <a:buChar char="•"/>
            </a:pPr>
            <a:r>
              <a:rPr lang="en-US" sz="1400" b="1" dirty="0">
                <a:solidFill>
                  <a:srgbClr val="5FA4CE"/>
                </a:solidFill>
              </a:rPr>
              <a:t>Country leaders select &amp; recognize Emerald &amp; Ruby winners</a:t>
            </a:r>
          </a:p>
          <a:p>
            <a:pPr algn="ctr">
              <a:lnSpc>
                <a:spcPct val="90000"/>
              </a:lnSpc>
              <a:spcAft>
                <a:spcPts val="300"/>
              </a:spcAft>
            </a:pPr>
            <a:r>
              <a:rPr lang="en-US" sz="1200" dirty="0">
                <a:solidFill>
                  <a:srgbClr val="5FA4CE"/>
                </a:solidFill>
                <a:latin typeface="Arial" panose="020B0604020202020204"/>
              </a:rPr>
              <a:t>Ongoing every quarter</a:t>
            </a:r>
          </a:p>
        </p:txBody>
      </p:sp>
      <p:sp>
        <p:nvSpPr>
          <p:cNvPr id="93" name="TextBox 92">
            <a:extLst>
              <a:ext uri="{FF2B5EF4-FFF2-40B4-BE49-F238E27FC236}">
                <a16:creationId xmlns:a16="http://schemas.microsoft.com/office/drawing/2014/main" id="{4D42F5F8-16F8-BA43-BF12-8C8186518435}"/>
              </a:ext>
            </a:extLst>
          </p:cNvPr>
          <p:cNvSpPr txBox="1"/>
          <p:nvPr/>
        </p:nvSpPr>
        <p:spPr>
          <a:xfrm>
            <a:off x="527048" y="3942614"/>
            <a:ext cx="8887968" cy="189283"/>
          </a:xfrm>
          <a:prstGeom prst="homePlate">
            <a:avLst/>
          </a:prstGeom>
          <a:gradFill>
            <a:gsLst>
              <a:gs pos="86000">
                <a:schemeClr val="accent2"/>
              </a:gs>
              <a:gs pos="100000">
                <a:schemeClr val="accent2">
                  <a:lumMod val="20000"/>
                  <a:lumOff val="80000"/>
                </a:schemeClr>
              </a:gs>
              <a:gs pos="11000">
                <a:schemeClr val="accent1"/>
              </a:gs>
            </a:gsLst>
            <a:path path="circle">
              <a:fillToRect l="100000" t="100000"/>
            </a:path>
          </a:gradFill>
        </p:spPr>
        <p:txBody>
          <a:bodyPr wrap="square" lIns="0" tIns="27432" rIns="0" bIns="9144" rtlCol="0">
            <a:spAutoFit/>
          </a:bodyPr>
          <a:lstStyle>
            <a:defPPr>
              <a:defRPr lang="en-US"/>
            </a:defPPr>
            <a:lvl1pPr algn="ctr">
              <a:lnSpc>
                <a:spcPts val="1720"/>
              </a:lnSpc>
              <a:defRPr sz="1500" b="1">
                <a:solidFill>
                  <a:srgbClr val="0A498E"/>
                </a:solidFill>
              </a:defRPr>
            </a:lvl1pPr>
          </a:lstStyle>
          <a:p>
            <a:pPr>
              <a:lnSpc>
                <a:spcPct val="90000"/>
              </a:lnSpc>
              <a:spcAft>
                <a:spcPts val="300"/>
              </a:spcAft>
            </a:pPr>
            <a:endParaRPr lang="en-US" sz="1100" b="0" i="1" cap="all" dirty="0">
              <a:solidFill>
                <a:schemeClr val="bg1"/>
              </a:solidFill>
              <a:latin typeface="Arial" panose="020B0604020202020204"/>
            </a:endParaRPr>
          </a:p>
        </p:txBody>
      </p:sp>
      <p:sp>
        <p:nvSpPr>
          <p:cNvPr id="148" name="TextBox 147">
            <a:extLst>
              <a:ext uri="{FF2B5EF4-FFF2-40B4-BE49-F238E27FC236}">
                <a16:creationId xmlns:a16="http://schemas.microsoft.com/office/drawing/2014/main" id="{5EF936C3-6D21-934B-BB88-F0F794FCA3E5}"/>
              </a:ext>
            </a:extLst>
          </p:cNvPr>
          <p:cNvSpPr txBox="1"/>
          <p:nvPr/>
        </p:nvSpPr>
        <p:spPr>
          <a:xfrm>
            <a:off x="549806" y="3950318"/>
            <a:ext cx="2200677" cy="169277"/>
          </a:xfrm>
          <a:prstGeom prst="rect">
            <a:avLst/>
          </a:prstGeom>
          <a:noFill/>
        </p:spPr>
        <p:txBody>
          <a:bodyPr wrap="square" lIns="0" tIns="0" rIns="0" bIns="0" rtlCol="0">
            <a:spAutoFit/>
          </a:bodyPr>
          <a:lstStyle/>
          <a:p>
            <a:pPr algn="ctr"/>
            <a:r>
              <a:rPr lang="en-US" sz="1100" b="1">
                <a:solidFill>
                  <a:schemeClr val="bg1"/>
                </a:solidFill>
              </a:rPr>
              <a:t>Q1</a:t>
            </a:r>
          </a:p>
        </p:txBody>
      </p:sp>
      <p:sp>
        <p:nvSpPr>
          <p:cNvPr id="149" name="TextBox 148">
            <a:extLst>
              <a:ext uri="{FF2B5EF4-FFF2-40B4-BE49-F238E27FC236}">
                <a16:creationId xmlns:a16="http://schemas.microsoft.com/office/drawing/2014/main" id="{3DE7CBAC-3C94-0A49-952A-153E9ADC76BA}"/>
              </a:ext>
            </a:extLst>
          </p:cNvPr>
          <p:cNvSpPr txBox="1"/>
          <p:nvPr/>
        </p:nvSpPr>
        <p:spPr>
          <a:xfrm>
            <a:off x="2741071" y="3950318"/>
            <a:ext cx="2200677" cy="169277"/>
          </a:xfrm>
          <a:prstGeom prst="rect">
            <a:avLst/>
          </a:prstGeom>
          <a:noFill/>
        </p:spPr>
        <p:txBody>
          <a:bodyPr wrap="square" lIns="0" tIns="0" rIns="0" bIns="0" rtlCol="0">
            <a:spAutoFit/>
          </a:bodyPr>
          <a:lstStyle/>
          <a:p>
            <a:pPr algn="ctr"/>
            <a:r>
              <a:rPr lang="en-US" sz="1100" b="1">
                <a:solidFill>
                  <a:schemeClr val="bg1"/>
                </a:solidFill>
              </a:rPr>
              <a:t>Q2</a:t>
            </a:r>
          </a:p>
        </p:txBody>
      </p:sp>
      <p:sp>
        <p:nvSpPr>
          <p:cNvPr id="150" name="TextBox 149">
            <a:extLst>
              <a:ext uri="{FF2B5EF4-FFF2-40B4-BE49-F238E27FC236}">
                <a16:creationId xmlns:a16="http://schemas.microsoft.com/office/drawing/2014/main" id="{AB968CF4-1EE2-1449-9F4E-927E90B7B863}"/>
              </a:ext>
            </a:extLst>
          </p:cNvPr>
          <p:cNvSpPr txBox="1"/>
          <p:nvPr/>
        </p:nvSpPr>
        <p:spPr>
          <a:xfrm>
            <a:off x="4940574" y="3950318"/>
            <a:ext cx="2200677" cy="169277"/>
          </a:xfrm>
          <a:prstGeom prst="rect">
            <a:avLst/>
          </a:prstGeom>
          <a:noFill/>
        </p:spPr>
        <p:txBody>
          <a:bodyPr wrap="square" lIns="0" tIns="0" rIns="0" bIns="0" rtlCol="0">
            <a:spAutoFit/>
          </a:bodyPr>
          <a:lstStyle/>
          <a:p>
            <a:pPr algn="ctr"/>
            <a:r>
              <a:rPr lang="en-US" sz="1100" b="1">
                <a:solidFill>
                  <a:schemeClr val="bg1"/>
                </a:solidFill>
              </a:rPr>
              <a:t>Q3</a:t>
            </a:r>
          </a:p>
        </p:txBody>
      </p:sp>
      <p:sp>
        <p:nvSpPr>
          <p:cNvPr id="151" name="TextBox 150">
            <a:extLst>
              <a:ext uri="{FF2B5EF4-FFF2-40B4-BE49-F238E27FC236}">
                <a16:creationId xmlns:a16="http://schemas.microsoft.com/office/drawing/2014/main" id="{1CE33C9E-E156-2042-8415-E756129E1D5A}"/>
              </a:ext>
            </a:extLst>
          </p:cNvPr>
          <p:cNvSpPr txBox="1"/>
          <p:nvPr/>
        </p:nvSpPr>
        <p:spPr>
          <a:xfrm>
            <a:off x="7152433" y="3950318"/>
            <a:ext cx="2200677" cy="169277"/>
          </a:xfrm>
          <a:prstGeom prst="rect">
            <a:avLst/>
          </a:prstGeom>
          <a:noFill/>
        </p:spPr>
        <p:txBody>
          <a:bodyPr wrap="square" lIns="0" tIns="0" rIns="0" bIns="0" rtlCol="0">
            <a:spAutoFit/>
          </a:bodyPr>
          <a:lstStyle/>
          <a:p>
            <a:pPr algn="ctr"/>
            <a:r>
              <a:rPr lang="en-US" sz="1100" b="1">
                <a:solidFill>
                  <a:schemeClr val="bg1"/>
                </a:solidFill>
              </a:rPr>
              <a:t>Q4</a:t>
            </a:r>
          </a:p>
        </p:txBody>
      </p:sp>
      <p:grpSp>
        <p:nvGrpSpPr>
          <p:cNvPr id="139" name="Group 138" hidden="1">
            <a:extLst>
              <a:ext uri="{FF2B5EF4-FFF2-40B4-BE49-F238E27FC236}">
                <a16:creationId xmlns:a16="http://schemas.microsoft.com/office/drawing/2014/main" id="{C3AC7C86-F3A1-4842-8EE5-DD5799C09881}"/>
              </a:ext>
            </a:extLst>
          </p:cNvPr>
          <p:cNvGrpSpPr/>
          <p:nvPr/>
        </p:nvGrpSpPr>
        <p:grpSpPr>
          <a:xfrm>
            <a:off x="534287" y="3528141"/>
            <a:ext cx="8838313" cy="258792"/>
            <a:chOff x="534287" y="3741943"/>
            <a:chExt cx="9122108" cy="258792"/>
          </a:xfrm>
        </p:grpSpPr>
        <p:grpSp>
          <p:nvGrpSpPr>
            <p:cNvPr id="33" name="Group 32">
              <a:extLst>
                <a:ext uri="{FF2B5EF4-FFF2-40B4-BE49-F238E27FC236}">
                  <a16:creationId xmlns:a16="http://schemas.microsoft.com/office/drawing/2014/main" id="{C9455C9E-BFA4-DD46-8414-437CEFFA7CCE}"/>
                </a:ext>
              </a:extLst>
            </p:cNvPr>
            <p:cNvGrpSpPr/>
            <p:nvPr/>
          </p:nvGrpSpPr>
          <p:grpSpPr>
            <a:xfrm>
              <a:off x="534287" y="3741943"/>
              <a:ext cx="2287356" cy="258792"/>
              <a:chOff x="-2078967" y="457200"/>
              <a:chExt cx="3140016" cy="258792"/>
            </a:xfrm>
          </p:grpSpPr>
          <p:grpSp>
            <p:nvGrpSpPr>
              <p:cNvPr id="34" name="Group 33">
                <a:extLst>
                  <a:ext uri="{FF2B5EF4-FFF2-40B4-BE49-F238E27FC236}">
                    <a16:creationId xmlns:a16="http://schemas.microsoft.com/office/drawing/2014/main" id="{D766EF62-04C7-F84C-96B3-9BE56580B6C1}"/>
                  </a:ext>
                </a:extLst>
              </p:cNvPr>
              <p:cNvGrpSpPr/>
              <p:nvPr/>
            </p:nvGrpSpPr>
            <p:grpSpPr>
              <a:xfrm>
                <a:off x="-2078967" y="457200"/>
                <a:ext cx="1570008" cy="258792"/>
                <a:chOff x="-2078967" y="457200"/>
                <a:chExt cx="1570008" cy="258792"/>
              </a:xfrm>
            </p:grpSpPr>
            <p:sp>
              <p:nvSpPr>
                <p:cNvPr id="42" name="Rectangle 41">
                  <a:extLst>
                    <a:ext uri="{FF2B5EF4-FFF2-40B4-BE49-F238E27FC236}">
                      <a16:creationId xmlns:a16="http://schemas.microsoft.com/office/drawing/2014/main" id="{764EBF44-255E-C647-B8BA-FEB12016176F}"/>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3EF2A7-76E7-1F40-8B8C-892A9D65F4E2}"/>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40FD06-98DA-9A44-8274-DA3645714EF6}"/>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2FFF92A-FE93-004E-95E1-7D12FD815951}"/>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8382E11-6186-C847-AB00-1D0B3F4B2A14}"/>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F3541D-E3D2-2249-B405-5E6C21A62B22}"/>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7BA5D58-1FCF-BB48-92B5-CA625E77C01B}"/>
                  </a:ext>
                </a:extLst>
              </p:cNvPr>
              <p:cNvGrpSpPr/>
              <p:nvPr/>
            </p:nvGrpSpPr>
            <p:grpSpPr>
              <a:xfrm>
                <a:off x="-508959" y="457200"/>
                <a:ext cx="1570008" cy="258792"/>
                <a:chOff x="-2078967" y="457200"/>
                <a:chExt cx="1570008" cy="258792"/>
              </a:xfrm>
            </p:grpSpPr>
            <p:sp>
              <p:nvSpPr>
                <p:cNvPr id="36" name="Rectangle 35">
                  <a:extLst>
                    <a:ext uri="{FF2B5EF4-FFF2-40B4-BE49-F238E27FC236}">
                      <a16:creationId xmlns:a16="http://schemas.microsoft.com/office/drawing/2014/main" id="{F7B52499-9BF7-314B-8846-3D5B5E11B9FA}"/>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F4D2BA-1764-B44F-8B7D-CB26EB9B5234}"/>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DD5B06D-AAE6-3544-A128-F6B6BEC4B88C}"/>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A54038-EE78-2B46-9429-E69A9CA7BB8D}"/>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42987-DB1A-8349-A1F8-F4FCAA34F061}"/>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FD9FAB3-3983-9446-BC19-11159D23791B}"/>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a:extLst>
                <a:ext uri="{FF2B5EF4-FFF2-40B4-BE49-F238E27FC236}">
                  <a16:creationId xmlns:a16="http://schemas.microsoft.com/office/drawing/2014/main" id="{7F4E839F-0EC6-E04C-9AA7-FF3FB95A6DC3}"/>
                </a:ext>
              </a:extLst>
            </p:cNvPr>
            <p:cNvGrpSpPr/>
            <p:nvPr/>
          </p:nvGrpSpPr>
          <p:grpSpPr>
            <a:xfrm>
              <a:off x="2812538" y="3741943"/>
              <a:ext cx="2287356" cy="258792"/>
              <a:chOff x="-2078967" y="457200"/>
              <a:chExt cx="3140016" cy="258792"/>
            </a:xfrm>
          </p:grpSpPr>
          <p:grpSp>
            <p:nvGrpSpPr>
              <p:cNvPr id="95" name="Group 94">
                <a:extLst>
                  <a:ext uri="{FF2B5EF4-FFF2-40B4-BE49-F238E27FC236}">
                    <a16:creationId xmlns:a16="http://schemas.microsoft.com/office/drawing/2014/main" id="{A4FE9BDE-763F-2648-A265-71095AFB6075}"/>
                  </a:ext>
                </a:extLst>
              </p:cNvPr>
              <p:cNvGrpSpPr/>
              <p:nvPr/>
            </p:nvGrpSpPr>
            <p:grpSpPr>
              <a:xfrm>
                <a:off x="-2078967" y="457200"/>
                <a:ext cx="1570008" cy="258792"/>
                <a:chOff x="-2078967" y="457200"/>
                <a:chExt cx="1570008" cy="258792"/>
              </a:xfrm>
            </p:grpSpPr>
            <p:sp>
              <p:nvSpPr>
                <p:cNvPr id="103" name="Rectangle 102">
                  <a:extLst>
                    <a:ext uri="{FF2B5EF4-FFF2-40B4-BE49-F238E27FC236}">
                      <a16:creationId xmlns:a16="http://schemas.microsoft.com/office/drawing/2014/main" id="{25E800A0-EAEF-F84D-AC44-3BFE73022651}"/>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953A870-F7E4-7741-8049-BCCA36981857}"/>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445B4E33-719F-8548-B341-F32014F3C191}"/>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82059C-D608-AF47-8594-DFCDB9067153}"/>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8CFB7C07-FE9F-B442-A492-E63C6FAF3C80}"/>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480C112-E548-1346-868D-B046B55E6569}"/>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FF8F0A3C-C2C9-274B-A5C2-6758141CD162}"/>
                  </a:ext>
                </a:extLst>
              </p:cNvPr>
              <p:cNvGrpSpPr/>
              <p:nvPr/>
            </p:nvGrpSpPr>
            <p:grpSpPr>
              <a:xfrm>
                <a:off x="-508959" y="457200"/>
                <a:ext cx="1570008" cy="258792"/>
                <a:chOff x="-2078967" y="457200"/>
                <a:chExt cx="1570008" cy="258792"/>
              </a:xfrm>
            </p:grpSpPr>
            <p:sp>
              <p:nvSpPr>
                <p:cNvPr id="97" name="Rectangle 96">
                  <a:extLst>
                    <a:ext uri="{FF2B5EF4-FFF2-40B4-BE49-F238E27FC236}">
                      <a16:creationId xmlns:a16="http://schemas.microsoft.com/office/drawing/2014/main" id="{9375A4E8-8A88-8144-8B45-FA8DE100F8E1}"/>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3138D48-E3B8-CE4C-87AF-2C962BF7778E}"/>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230E537-B6B8-334B-A8D9-73F0F0EE8271}"/>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999657E-1CE6-CC4A-87F0-D5451ABAFA43}"/>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6030455-5C55-5247-9EC7-757BE50B2007}"/>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6AF4EB3-3A60-584D-A38C-CC67A597758F}"/>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a:extLst>
                <a:ext uri="{FF2B5EF4-FFF2-40B4-BE49-F238E27FC236}">
                  <a16:creationId xmlns:a16="http://schemas.microsoft.com/office/drawing/2014/main" id="{0DE922CA-41BD-534C-BF78-837FBCA7190C}"/>
                </a:ext>
              </a:extLst>
            </p:cNvPr>
            <p:cNvGrpSpPr/>
            <p:nvPr/>
          </p:nvGrpSpPr>
          <p:grpSpPr>
            <a:xfrm>
              <a:off x="5090788" y="3741943"/>
              <a:ext cx="2287356" cy="258792"/>
              <a:chOff x="-2078967" y="457200"/>
              <a:chExt cx="3140016" cy="258792"/>
            </a:xfrm>
          </p:grpSpPr>
          <p:grpSp>
            <p:nvGrpSpPr>
              <p:cNvPr id="110" name="Group 109">
                <a:extLst>
                  <a:ext uri="{FF2B5EF4-FFF2-40B4-BE49-F238E27FC236}">
                    <a16:creationId xmlns:a16="http://schemas.microsoft.com/office/drawing/2014/main" id="{7033470B-D3A0-1A48-B89D-87A9B5A33B11}"/>
                  </a:ext>
                </a:extLst>
              </p:cNvPr>
              <p:cNvGrpSpPr/>
              <p:nvPr/>
            </p:nvGrpSpPr>
            <p:grpSpPr>
              <a:xfrm>
                <a:off x="-2078967" y="457200"/>
                <a:ext cx="1570008" cy="258792"/>
                <a:chOff x="-2078967" y="457200"/>
                <a:chExt cx="1570008" cy="258792"/>
              </a:xfrm>
            </p:grpSpPr>
            <p:sp>
              <p:nvSpPr>
                <p:cNvPr id="118" name="Rectangle 117">
                  <a:extLst>
                    <a:ext uri="{FF2B5EF4-FFF2-40B4-BE49-F238E27FC236}">
                      <a16:creationId xmlns:a16="http://schemas.microsoft.com/office/drawing/2014/main" id="{2197629F-9C41-4F4D-8CC0-46A976CFE057}"/>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E5E50E79-526D-074D-925B-11C5AB54BD08}"/>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CC7E86B-655E-6249-85DF-4A1DABF5C944}"/>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9217F5A-3156-3A47-B114-1DD5DA8624C3}"/>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C81036E-7246-424A-A377-7FC8CA54F590}"/>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8526D35-478C-A14D-ABD8-1A2AB93B1E5E}"/>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37C484C0-8F1A-A844-A2B5-F87853069D62}"/>
                  </a:ext>
                </a:extLst>
              </p:cNvPr>
              <p:cNvGrpSpPr/>
              <p:nvPr/>
            </p:nvGrpSpPr>
            <p:grpSpPr>
              <a:xfrm>
                <a:off x="-508959" y="457200"/>
                <a:ext cx="1570008" cy="258792"/>
                <a:chOff x="-2078967" y="457200"/>
                <a:chExt cx="1570008" cy="258792"/>
              </a:xfrm>
            </p:grpSpPr>
            <p:sp>
              <p:nvSpPr>
                <p:cNvPr id="112" name="Rectangle 111">
                  <a:extLst>
                    <a:ext uri="{FF2B5EF4-FFF2-40B4-BE49-F238E27FC236}">
                      <a16:creationId xmlns:a16="http://schemas.microsoft.com/office/drawing/2014/main" id="{FBBC652B-99F2-114D-A420-5913E322AB79}"/>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4E6A3B1-119D-3040-9C65-0ABF61C1B599}"/>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EB8E3B9-428D-A14F-BA85-33370A53AADB}"/>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B1B17CE-4E9B-8349-9954-EF5468639826}"/>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C7F7281-3460-8A48-880E-08D483981FD1}"/>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270C4271-A347-7041-8691-18852663F175}"/>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a:extLst>
                <a:ext uri="{FF2B5EF4-FFF2-40B4-BE49-F238E27FC236}">
                  <a16:creationId xmlns:a16="http://schemas.microsoft.com/office/drawing/2014/main" id="{430C2205-064E-5743-9D82-4412E4842904}"/>
                </a:ext>
              </a:extLst>
            </p:cNvPr>
            <p:cNvGrpSpPr/>
            <p:nvPr/>
          </p:nvGrpSpPr>
          <p:grpSpPr>
            <a:xfrm>
              <a:off x="7369039" y="3741943"/>
              <a:ext cx="2287356" cy="258792"/>
              <a:chOff x="-2078967" y="457200"/>
              <a:chExt cx="3140016" cy="258792"/>
            </a:xfrm>
          </p:grpSpPr>
          <p:grpSp>
            <p:nvGrpSpPr>
              <p:cNvPr id="125" name="Group 124">
                <a:extLst>
                  <a:ext uri="{FF2B5EF4-FFF2-40B4-BE49-F238E27FC236}">
                    <a16:creationId xmlns:a16="http://schemas.microsoft.com/office/drawing/2014/main" id="{26D74A41-54ED-3541-A337-E882B8367120}"/>
                  </a:ext>
                </a:extLst>
              </p:cNvPr>
              <p:cNvGrpSpPr/>
              <p:nvPr/>
            </p:nvGrpSpPr>
            <p:grpSpPr>
              <a:xfrm>
                <a:off x="-2078967" y="457200"/>
                <a:ext cx="1570008" cy="258792"/>
                <a:chOff x="-2078967" y="457200"/>
                <a:chExt cx="1570008" cy="258792"/>
              </a:xfrm>
            </p:grpSpPr>
            <p:sp>
              <p:nvSpPr>
                <p:cNvPr id="133" name="Rectangle 132">
                  <a:extLst>
                    <a:ext uri="{FF2B5EF4-FFF2-40B4-BE49-F238E27FC236}">
                      <a16:creationId xmlns:a16="http://schemas.microsoft.com/office/drawing/2014/main" id="{39EF4E50-67B2-C34C-A4B2-3E054EAD1A18}"/>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B38B2F72-B95F-6840-B1F3-6466492C66A9}"/>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711F0959-CD18-AD4D-8AF1-9C18BB7146F9}"/>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FB784593-0986-6040-B344-26D01C29B9D1}"/>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89AB76D-F5C3-CC47-9E92-B3B2D17E814D}"/>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AD6487B-A129-304A-95F7-DBB0A91CB5DA}"/>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BCC9E8DA-4481-D740-B508-87C2E96DD036}"/>
                  </a:ext>
                </a:extLst>
              </p:cNvPr>
              <p:cNvGrpSpPr/>
              <p:nvPr/>
            </p:nvGrpSpPr>
            <p:grpSpPr>
              <a:xfrm>
                <a:off x="-508959" y="457200"/>
                <a:ext cx="1570008" cy="258792"/>
                <a:chOff x="-2078967" y="457200"/>
                <a:chExt cx="1570008" cy="258792"/>
              </a:xfrm>
            </p:grpSpPr>
            <p:sp>
              <p:nvSpPr>
                <p:cNvPr id="127" name="Rectangle 126">
                  <a:extLst>
                    <a:ext uri="{FF2B5EF4-FFF2-40B4-BE49-F238E27FC236}">
                      <a16:creationId xmlns:a16="http://schemas.microsoft.com/office/drawing/2014/main" id="{3349E323-A8D2-3C42-90ED-18D0913B519C}"/>
                    </a:ext>
                  </a:extLst>
                </p:cNvPr>
                <p:cNvSpPr/>
                <p:nvPr/>
              </p:nvSpPr>
              <p:spPr>
                <a:xfrm>
                  <a:off x="-1552755"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5DA21C9-2361-394E-BC45-CC37EE9BFC0A}"/>
                    </a:ext>
                  </a:extLst>
                </p:cNvPr>
                <p:cNvSpPr/>
                <p:nvPr/>
              </p:nvSpPr>
              <p:spPr>
                <a:xfrm>
                  <a:off x="-1293962"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156A4465-348D-6942-B4E4-25C8EBB928EA}"/>
                    </a:ext>
                  </a:extLst>
                </p:cNvPr>
                <p:cNvSpPr/>
                <p:nvPr/>
              </p:nvSpPr>
              <p:spPr>
                <a:xfrm>
                  <a:off x="-2078967"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C7D3547-496F-034C-887F-289AF2D76916}"/>
                    </a:ext>
                  </a:extLst>
                </p:cNvPr>
                <p:cNvSpPr/>
                <p:nvPr/>
              </p:nvSpPr>
              <p:spPr>
                <a:xfrm>
                  <a:off x="-1820174"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1DB507C4-F17D-124B-88DD-282F5CE7D1FA}"/>
                    </a:ext>
                  </a:extLst>
                </p:cNvPr>
                <p:cNvSpPr/>
                <p:nvPr/>
              </p:nvSpPr>
              <p:spPr>
                <a:xfrm>
                  <a:off x="-1026544" y="457200"/>
                  <a:ext cx="258792" cy="258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023FFB3-A4CC-2947-B7E7-A944C7B2124A}"/>
                    </a:ext>
                  </a:extLst>
                </p:cNvPr>
                <p:cNvSpPr/>
                <p:nvPr/>
              </p:nvSpPr>
              <p:spPr>
                <a:xfrm>
                  <a:off x="-767751" y="457200"/>
                  <a:ext cx="258792" cy="258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6" name="Group 155">
            <a:extLst>
              <a:ext uri="{FF2B5EF4-FFF2-40B4-BE49-F238E27FC236}">
                <a16:creationId xmlns:a16="http://schemas.microsoft.com/office/drawing/2014/main" id="{E2B36534-8CFB-9144-862D-50CC9CF7ED02}"/>
              </a:ext>
            </a:extLst>
          </p:cNvPr>
          <p:cNvGrpSpPr/>
          <p:nvPr/>
        </p:nvGrpSpPr>
        <p:grpSpPr>
          <a:xfrm>
            <a:off x="2745598" y="3912081"/>
            <a:ext cx="4406112" cy="228370"/>
            <a:chOff x="2745598" y="3748693"/>
            <a:chExt cx="4406112" cy="228370"/>
          </a:xfrm>
        </p:grpSpPr>
        <p:cxnSp>
          <p:nvCxnSpPr>
            <p:cNvPr id="152" name="Straight Connector 151">
              <a:extLst>
                <a:ext uri="{FF2B5EF4-FFF2-40B4-BE49-F238E27FC236}">
                  <a16:creationId xmlns:a16="http://schemas.microsoft.com/office/drawing/2014/main" id="{4501EF2E-5DCF-9B4D-BC50-428A24C4A044}"/>
                </a:ext>
              </a:extLst>
            </p:cNvPr>
            <p:cNvCxnSpPr>
              <a:cxnSpLocks/>
            </p:cNvCxnSpPr>
            <p:nvPr/>
          </p:nvCxnSpPr>
          <p:spPr>
            <a:xfrm>
              <a:off x="2745598" y="3748693"/>
              <a:ext cx="4674" cy="228370"/>
            </a:xfrm>
            <a:prstGeom prst="line">
              <a:avLst/>
            </a:prstGeom>
            <a:ln w="19050">
              <a:solidFill>
                <a:schemeClr val="bg1">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067F749-BA43-7F46-9008-DE44CB90783A}"/>
                </a:ext>
              </a:extLst>
            </p:cNvPr>
            <p:cNvCxnSpPr>
              <a:cxnSpLocks/>
            </p:cNvCxnSpPr>
            <p:nvPr/>
          </p:nvCxnSpPr>
          <p:spPr>
            <a:xfrm>
              <a:off x="4943948" y="3748693"/>
              <a:ext cx="4674" cy="228370"/>
            </a:xfrm>
            <a:prstGeom prst="line">
              <a:avLst/>
            </a:prstGeom>
            <a:ln w="19050">
              <a:solidFill>
                <a:schemeClr val="bg1">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50448D1-4A4D-974A-AE07-0EC57AA1055E}"/>
                </a:ext>
              </a:extLst>
            </p:cNvPr>
            <p:cNvCxnSpPr>
              <a:cxnSpLocks/>
            </p:cNvCxnSpPr>
            <p:nvPr/>
          </p:nvCxnSpPr>
          <p:spPr>
            <a:xfrm>
              <a:off x="7147036" y="3748693"/>
              <a:ext cx="4674" cy="228370"/>
            </a:xfrm>
            <a:prstGeom prst="line">
              <a:avLst/>
            </a:prstGeom>
            <a:ln w="19050">
              <a:solidFill>
                <a:schemeClr val="bg1">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921D2946-7A82-2844-8F7C-126C3FD329A2}"/>
              </a:ext>
            </a:extLst>
          </p:cNvPr>
          <p:cNvGrpSpPr/>
          <p:nvPr/>
        </p:nvGrpSpPr>
        <p:grpSpPr>
          <a:xfrm>
            <a:off x="1655198" y="3769449"/>
            <a:ext cx="6592824" cy="164592"/>
            <a:chOff x="1655198" y="3429000"/>
            <a:chExt cx="6592824" cy="164592"/>
          </a:xfrm>
        </p:grpSpPr>
        <p:cxnSp>
          <p:nvCxnSpPr>
            <p:cNvPr id="162" name="Straight Connector 161">
              <a:extLst>
                <a:ext uri="{FF2B5EF4-FFF2-40B4-BE49-F238E27FC236}">
                  <a16:creationId xmlns:a16="http://schemas.microsoft.com/office/drawing/2014/main" id="{69863544-2E36-884E-BBBB-2FE4C122BD02}"/>
                </a:ext>
              </a:extLst>
            </p:cNvPr>
            <p:cNvCxnSpPr>
              <a:cxnSpLocks/>
            </p:cNvCxnSpPr>
            <p:nvPr/>
          </p:nvCxnSpPr>
          <p:spPr>
            <a:xfrm>
              <a:off x="3826898" y="3429000"/>
              <a:ext cx="0" cy="16459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ABD6CBB-0F3D-D84D-8E99-680E0419E8E2}"/>
                </a:ext>
              </a:extLst>
            </p:cNvPr>
            <p:cNvCxnSpPr>
              <a:cxnSpLocks/>
            </p:cNvCxnSpPr>
            <p:nvPr/>
          </p:nvCxnSpPr>
          <p:spPr>
            <a:xfrm>
              <a:off x="1655198" y="3429000"/>
              <a:ext cx="0" cy="16459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5909EC2-53A7-7C49-AFEC-60B514304971}"/>
                </a:ext>
              </a:extLst>
            </p:cNvPr>
            <p:cNvCxnSpPr>
              <a:cxnSpLocks/>
            </p:cNvCxnSpPr>
            <p:nvPr/>
          </p:nvCxnSpPr>
          <p:spPr>
            <a:xfrm>
              <a:off x="8248022" y="3429000"/>
              <a:ext cx="0" cy="16459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588F2AB-6B05-314A-9349-7A663BDD9F8A}"/>
                </a:ext>
              </a:extLst>
            </p:cNvPr>
            <p:cNvCxnSpPr>
              <a:cxnSpLocks/>
            </p:cNvCxnSpPr>
            <p:nvPr/>
          </p:nvCxnSpPr>
          <p:spPr>
            <a:xfrm>
              <a:off x="6039746" y="3429000"/>
              <a:ext cx="0" cy="16459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169" name="Straight Connector 168">
            <a:extLst>
              <a:ext uri="{FF2B5EF4-FFF2-40B4-BE49-F238E27FC236}">
                <a16:creationId xmlns:a16="http://schemas.microsoft.com/office/drawing/2014/main" id="{302E3BFA-2202-2947-9158-3EF7601FCA71}"/>
              </a:ext>
            </a:extLst>
          </p:cNvPr>
          <p:cNvCxnSpPr>
            <a:cxnSpLocks/>
          </p:cNvCxnSpPr>
          <p:nvPr/>
        </p:nvCxnSpPr>
        <p:spPr>
          <a:xfrm flipH="1">
            <a:off x="1628670" y="3741790"/>
            <a:ext cx="66294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Elbow Connector 174">
            <a:extLst>
              <a:ext uri="{FF2B5EF4-FFF2-40B4-BE49-F238E27FC236}">
                <a16:creationId xmlns:a16="http://schemas.microsoft.com/office/drawing/2014/main" id="{1F6B958A-7856-AA4C-B730-32435283F7A6}"/>
              </a:ext>
            </a:extLst>
          </p:cNvPr>
          <p:cNvCxnSpPr>
            <a:cxnSpLocks/>
          </p:cNvCxnSpPr>
          <p:nvPr/>
        </p:nvCxnSpPr>
        <p:spPr>
          <a:xfrm rot="5400000">
            <a:off x="5559552" y="2667537"/>
            <a:ext cx="457200" cy="1682496"/>
          </a:xfrm>
          <a:prstGeom prst="bentConnector3">
            <a:avLst>
              <a:gd name="adj1" fmla="val 53915"/>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1" name="Text Placeholder 2">
            <a:extLst>
              <a:ext uri="{FF2B5EF4-FFF2-40B4-BE49-F238E27FC236}">
                <a16:creationId xmlns:a16="http://schemas.microsoft.com/office/drawing/2014/main" id="{8E98E209-CB49-4F47-A8C8-AB24056F3F6E}"/>
              </a:ext>
            </a:extLst>
          </p:cNvPr>
          <p:cNvSpPr txBox="1">
            <a:spLocks/>
          </p:cNvSpPr>
          <p:nvPr/>
        </p:nvSpPr>
        <p:spPr>
          <a:xfrm>
            <a:off x="354330" y="915064"/>
            <a:ext cx="9212580" cy="369332"/>
          </a:xfrm>
          <a:prstGeom prst="rect">
            <a:avLst/>
          </a:prstGeom>
        </p:spPr>
        <p:txBody>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spcAft>
                <a:spcPts val="1200"/>
              </a:spcAft>
              <a:buNone/>
            </a:pPr>
            <a:r>
              <a:rPr lang="en-US" sz="1600" dirty="0"/>
              <a:t>Emerald and Ruby winners are chosen quarterly in each country. Emerald and Ruby winners in the current calendar year will be eligible for Diamond nomination and recognition in the first half of the following calendar year.  </a:t>
            </a:r>
          </a:p>
        </p:txBody>
      </p:sp>
    </p:spTree>
    <p:extLst>
      <p:ext uri="{BB962C8B-B14F-4D97-AF65-F5344CB8AC3E}">
        <p14:creationId xmlns:p14="http://schemas.microsoft.com/office/powerpoint/2010/main" val="3591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A875-A696-C641-84AA-B0A8A06641FD}"/>
              </a:ext>
            </a:extLst>
          </p:cNvPr>
          <p:cNvSpPr>
            <a:spLocks noGrp="1"/>
          </p:cNvSpPr>
          <p:nvPr>
            <p:ph type="title"/>
          </p:nvPr>
        </p:nvSpPr>
        <p:spPr/>
        <p:txBody>
          <a:bodyPr/>
          <a:lstStyle/>
          <a:p>
            <a:r>
              <a:rPr lang="en-US" dirty="0"/>
              <a:t>Sample Communications </a:t>
            </a:r>
          </a:p>
        </p:txBody>
      </p:sp>
    </p:spTree>
    <p:extLst>
      <p:ext uri="{BB962C8B-B14F-4D97-AF65-F5344CB8AC3E}">
        <p14:creationId xmlns:p14="http://schemas.microsoft.com/office/powerpoint/2010/main" val="20912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864E-9CE2-B247-996C-939487BBEFF0}"/>
              </a:ext>
            </a:extLst>
          </p:cNvPr>
          <p:cNvSpPr>
            <a:spLocks noGrp="1"/>
          </p:cNvSpPr>
          <p:nvPr>
            <p:ph type="title"/>
          </p:nvPr>
        </p:nvSpPr>
        <p:spPr/>
        <p:txBody>
          <a:bodyPr/>
          <a:lstStyle/>
          <a:p>
            <a:r>
              <a:rPr lang="en-US" dirty="0"/>
              <a:t>Instructions for Communications</a:t>
            </a:r>
          </a:p>
        </p:txBody>
      </p:sp>
      <p:sp>
        <p:nvSpPr>
          <p:cNvPr id="3" name="Content Placeholder 2">
            <a:extLst>
              <a:ext uri="{FF2B5EF4-FFF2-40B4-BE49-F238E27FC236}">
                <a16:creationId xmlns:a16="http://schemas.microsoft.com/office/drawing/2014/main" id="{F1B51247-70A2-C247-9E27-96BB44416499}"/>
              </a:ext>
            </a:extLst>
          </p:cNvPr>
          <p:cNvSpPr>
            <a:spLocks noGrp="1"/>
          </p:cNvSpPr>
          <p:nvPr>
            <p:ph sz="quarter" idx="13"/>
          </p:nvPr>
        </p:nvSpPr>
        <p:spPr>
          <a:xfrm>
            <a:off x="439838" y="1371600"/>
            <a:ext cx="9032259" cy="3170099"/>
          </a:xfrm>
        </p:spPr>
        <p:txBody>
          <a:bodyPr/>
          <a:lstStyle/>
          <a:p>
            <a:pPr>
              <a:spcAft>
                <a:spcPts val="600"/>
              </a:spcAft>
            </a:pPr>
            <a:r>
              <a:rPr lang="en-US" dirty="0">
                <a:solidFill>
                  <a:schemeClr val="tx1"/>
                </a:solidFill>
              </a:rPr>
              <a:t>The following slides are samples of communications to use for your Diamond Award nomination process and notification of winners. </a:t>
            </a:r>
          </a:p>
          <a:p>
            <a:pPr>
              <a:spcAft>
                <a:spcPts val="600"/>
              </a:spcAft>
            </a:pPr>
            <a:r>
              <a:rPr lang="en-US" dirty="0">
                <a:solidFill>
                  <a:schemeClr val="tx1"/>
                </a:solidFill>
              </a:rPr>
              <a:t>Each sample can be customized for use in your region or country. While these communications are for the Diamond Award, you can customize them for the Emerald and Ruby awards, too. </a:t>
            </a:r>
          </a:p>
          <a:p>
            <a:pPr>
              <a:spcAft>
                <a:spcPts val="1200"/>
              </a:spcAft>
            </a:pPr>
            <a:r>
              <a:rPr lang="en-US" dirty="0">
                <a:solidFill>
                  <a:schemeClr val="tx1"/>
                </a:solidFill>
              </a:rPr>
              <a:t>If you have any questions, reach out to a Lean Champion or the Operational Excellence Council for more information.</a:t>
            </a:r>
          </a:p>
          <a:p>
            <a:pPr>
              <a:spcAft>
                <a:spcPts val="1200"/>
              </a:spcAft>
            </a:pPr>
            <a:r>
              <a:rPr lang="en-US" dirty="0">
                <a:solidFill>
                  <a:schemeClr val="tx1"/>
                </a:solidFill>
              </a:rPr>
              <a:t>When you take pictures of your award winners, you will need to have them complete a photo release form. You will find that included in this toolkit. Please keep a copy of the photo and completed release form in your files. </a:t>
            </a:r>
            <a:endParaRPr lang="en-US" dirty="0">
              <a:solidFill>
                <a:srgbClr val="FF0000"/>
              </a:solidFill>
            </a:endParaRPr>
          </a:p>
        </p:txBody>
      </p:sp>
    </p:spTree>
    <p:extLst>
      <p:ext uri="{BB962C8B-B14F-4D97-AF65-F5344CB8AC3E}">
        <p14:creationId xmlns:p14="http://schemas.microsoft.com/office/powerpoint/2010/main" val="14505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Sample Communications for Diamond Awards</a:t>
            </a:r>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Email Reminder about Diamond Nominations for Country GMs</a:t>
            </a:r>
          </a:p>
        </p:txBody>
      </p:sp>
      <p:sp>
        <p:nvSpPr>
          <p:cNvPr id="7" name="TextBox 6">
            <a:extLst>
              <a:ext uri="{FF2B5EF4-FFF2-40B4-BE49-F238E27FC236}">
                <a16:creationId xmlns:a16="http://schemas.microsoft.com/office/drawing/2014/main" id="{32A1C893-D284-7D4D-9B18-F2392D4D42E6}"/>
              </a:ext>
            </a:extLst>
          </p:cNvPr>
          <p:cNvSpPr txBox="1"/>
          <p:nvPr/>
        </p:nvSpPr>
        <p:spPr>
          <a:xfrm>
            <a:off x="445770" y="1247692"/>
            <a:ext cx="8843010" cy="5509200"/>
          </a:xfrm>
          <a:prstGeom prst="rect">
            <a:avLst/>
          </a:prstGeom>
          <a:noFill/>
        </p:spPr>
        <p:txBody>
          <a:bodyPr wrap="square" rtlCol="0">
            <a:spAutoFit/>
          </a:bodyPr>
          <a:lstStyle/>
          <a:p>
            <a:pPr fontAlgn="base"/>
            <a:r>
              <a:rPr lang="en-US" sz="1100" dirty="0">
                <a:highlight>
                  <a:srgbClr val="FFFF00"/>
                </a:highlight>
              </a:rPr>
              <a:t>[To be sent in November of each year from regional president]</a:t>
            </a:r>
          </a:p>
          <a:p>
            <a:pPr fontAlgn="base"/>
            <a:endParaRPr lang="en-US" sz="1100" dirty="0"/>
          </a:p>
          <a:p>
            <a:pPr fontAlgn="base"/>
            <a:r>
              <a:rPr lang="en-US" sz="1100" dirty="0"/>
              <a:t>Dear Leaders, </a:t>
            </a:r>
          </a:p>
          <a:p>
            <a:pPr fontAlgn="base"/>
            <a:r>
              <a:rPr lang="en-US" sz="1100" dirty="0"/>
              <a:t> </a:t>
            </a:r>
          </a:p>
          <a:p>
            <a:pPr fontAlgn="base"/>
            <a:r>
              <a:rPr lang="en-US" sz="1100" dirty="0">
                <a:highlight>
                  <a:srgbClr val="FFFF00"/>
                </a:highlight>
              </a:rPr>
              <a:t>[Insert welcoming / introductory remarks]</a:t>
            </a:r>
          </a:p>
          <a:p>
            <a:pPr fontAlgn="base"/>
            <a:r>
              <a:rPr lang="en-US" sz="1100" dirty="0"/>
              <a:t> </a:t>
            </a:r>
          </a:p>
          <a:p>
            <a:pPr fontAlgn="base"/>
            <a:r>
              <a:rPr lang="en-US" sz="1100" b="1" dirty="0"/>
              <a:t>20</a:t>
            </a:r>
            <a:r>
              <a:rPr lang="en-US" sz="1100" b="1" dirty="0">
                <a:highlight>
                  <a:srgbClr val="FFFF00"/>
                </a:highlight>
              </a:rPr>
              <a:t>XX</a:t>
            </a:r>
            <a:r>
              <a:rPr lang="en-US" sz="1100" b="1" dirty="0"/>
              <a:t> Lean Diamond Awards</a:t>
            </a:r>
            <a:endParaRPr lang="en-US" sz="1100" dirty="0"/>
          </a:p>
          <a:p>
            <a:pPr fontAlgn="base"/>
            <a:r>
              <a:rPr lang="en-US" sz="1100" dirty="0"/>
              <a:t>As we finish out this year, I am writing to remind you of the Lean Diamond Awards. The award program is our opportunity to recognize individuals across our region who have created significant impact by implementing Lean methodology. </a:t>
            </a:r>
          </a:p>
          <a:p>
            <a:pPr fontAlgn="base"/>
            <a:r>
              <a:rPr lang="en-US" sz="1100" dirty="0"/>
              <a:t> </a:t>
            </a:r>
          </a:p>
          <a:p>
            <a:pPr fontAlgn="base"/>
            <a:r>
              <a:rPr lang="en-US" sz="1100" dirty="0"/>
              <a:t>We have many deeply devoted and talented people working in our region, and throughout this past year, we’ve awarded them with Lean Emerald and Ruby awards. It is from this group of winners that we will select our highest achievers for the Diamond Award. I believe it’s always important to recognize a job well done. The deadline for nominations will be Jan. 31. </a:t>
            </a:r>
            <a:r>
              <a:rPr lang="en-US" sz="1100" dirty="0">
                <a:highlight>
                  <a:srgbClr val="FFFF00"/>
                </a:highlight>
              </a:rPr>
              <a:t>Please fill out this form [insert link]. </a:t>
            </a:r>
          </a:p>
          <a:p>
            <a:pPr fontAlgn="base"/>
            <a:r>
              <a:rPr lang="en-US" sz="1100" dirty="0"/>
              <a:t> </a:t>
            </a:r>
          </a:p>
          <a:p>
            <a:pPr fontAlgn="base"/>
            <a:r>
              <a:rPr lang="en-US" sz="1100" dirty="0"/>
              <a:t>Please begin to think about who you would nominate from among your country’s Emerald and Ruby winners. I will reach back out in the coming weeks with additional details about the nomination and selection process. If your country has not selected Emerald and Ruby winners yet this year, this is your chance to do so before year’s end. This will allow you to participate in the upcoming Diamond Awards.</a:t>
            </a:r>
          </a:p>
          <a:p>
            <a:pPr fontAlgn="base"/>
            <a:r>
              <a:rPr lang="en-US" sz="1100" b="1" dirty="0"/>
              <a:t> </a:t>
            </a:r>
            <a:endParaRPr lang="en-US" sz="1100" dirty="0"/>
          </a:p>
          <a:p>
            <a:r>
              <a:rPr lang="en-US" sz="1100" b="1" dirty="0"/>
              <a:t>As a reminder, Lean Diamond Awards require achievement of one or more of the following criteria:</a:t>
            </a:r>
          </a:p>
          <a:p>
            <a:pPr marL="285750" indent="-285750">
              <a:buFont typeface="Arial" panose="020B0604020202020204" pitchFamily="34" charset="0"/>
              <a:buChar char="•"/>
            </a:pPr>
            <a:r>
              <a:rPr lang="en-US" sz="1100" dirty="0"/>
              <a:t>Technical accomplishment, breakthrough or process re-engineering</a:t>
            </a:r>
          </a:p>
          <a:p>
            <a:pPr marL="285750" indent="-285750">
              <a:buFont typeface="Arial" panose="020B0604020202020204" pitchFamily="34" charset="0"/>
              <a:buChar char="•"/>
            </a:pPr>
            <a:r>
              <a:rPr lang="en-US" sz="1100" dirty="0"/>
              <a:t>Creativity and/or initiative used in accomplishing work assignments, including problem definition and solution</a:t>
            </a:r>
          </a:p>
          <a:p>
            <a:pPr marL="285750" indent="-285750">
              <a:buFont typeface="Arial" panose="020B0604020202020204" pitchFamily="34" charset="0"/>
              <a:buChar char="•"/>
            </a:pPr>
            <a:r>
              <a:rPr lang="en-US" sz="1100" dirty="0"/>
              <a:t>Innovation by team or individual that contributes to progress towards the completion of a project or milestone</a:t>
            </a:r>
          </a:p>
          <a:p>
            <a:pPr marL="285750" indent="-285750">
              <a:buFont typeface="Arial" panose="020B0604020202020204" pitchFamily="34" charset="0"/>
              <a:buChar char="•"/>
            </a:pPr>
            <a:r>
              <a:rPr lang="en-US" sz="1100" dirty="0"/>
              <a:t>Exemplary performance in response to an important organizational need</a:t>
            </a:r>
          </a:p>
          <a:p>
            <a:pPr marL="285750" indent="-285750">
              <a:buFont typeface="Arial" panose="020B0604020202020204" pitchFamily="34" charset="0"/>
              <a:buChar char="•"/>
            </a:pPr>
            <a:r>
              <a:rPr lang="en-US" sz="1100" dirty="0"/>
              <a:t>Improvement of quality, efficiency, safety, productivity, etc.</a:t>
            </a:r>
          </a:p>
          <a:p>
            <a:pPr marL="285750" indent="-285750">
              <a:buFont typeface="Arial" panose="020B0604020202020204" pitchFamily="34" charset="0"/>
              <a:buChar char="•"/>
            </a:pPr>
            <a:r>
              <a:rPr lang="en-US" sz="1100" dirty="0"/>
              <a:t>Administrative or management practices that have a positive organizational effect</a:t>
            </a:r>
          </a:p>
          <a:p>
            <a:pPr marL="285750" indent="-285750">
              <a:buFont typeface="Arial" panose="020B0604020202020204" pitchFamily="34" charset="0"/>
              <a:buChar char="•"/>
            </a:pPr>
            <a:r>
              <a:rPr lang="en-US" sz="1100" dirty="0"/>
              <a:t>Performance of other duties outside employee’s own expected job requirements</a:t>
            </a:r>
          </a:p>
          <a:p>
            <a:pPr fontAlgn="base"/>
            <a:r>
              <a:rPr lang="en-US" sz="1100" dirty="0"/>
              <a:t> </a:t>
            </a:r>
            <a:r>
              <a:rPr lang="es-ES" sz="1100" dirty="0"/>
              <a:t> </a:t>
            </a:r>
            <a:endParaRPr lang="en-US" sz="1100" dirty="0"/>
          </a:p>
          <a:p>
            <a:pPr fontAlgn="base"/>
            <a:r>
              <a:rPr lang="en-US" sz="1100" dirty="0"/>
              <a:t>Thank you,</a:t>
            </a:r>
          </a:p>
          <a:p>
            <a:pPr fontAlgn="base"/>
            <a:r>
              <a:rPr lang="en-US" sz="1100" dirty="0">
                <a:highlight>
                  <a:srgbClr val="FFFF00"/>
                </a:highlight>
              </a:rPr>
              <a:t>[Insert Regional President’s Name] </a:t>
            </a:r>
          </a:p>
          <a:p>
            <a:r>
              <a:rPr lang="en-US" sz="1100" dirty="0"/>
              <a:t> </a:t>
            </a:r>
          </a:p>
          <a:p>
            <a:endParaRPr lang="en-US" sz="1100" dirty="0"/>
          </a:p>
        </p:txBody>
      </p:sp>
    </p:spTree>
    <p:extLst>
      <p:ext uri="{BB962C8B-B14F-4D97-AF65-F5344CB8AC3E}">
        <p14:creationId xmlns:p14="http://schemas.microsoft.com/office/powerpoint/2010/main" val="186937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Sample Communications for Diamond Awards</a:t>
            </a:r>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Email about Diamond Nomination &amp; Selection Process for Country GMs</a:t>
            </a:r>
          </a:p>
        </p:txBody>
      </p:sp>
      <p:sp>
        <p:nvSpPr>
          <p:cNvPr id="7" name="TextBox 6">
            <a:extLst>
              <a:ext uri="{FF2B5EF4-FFF2-40B4-BE49-F238E27FC236}">
                <a16:creationId xmlns:a16="http://schemas.microsoft.com/office/drawing/2014/main" id="{32A1C893-D284-7D4D-9B18-F2392D4D42E6}"/>
              </a:ext>
            </a:extLst>
          </p:cNvPr>
          <p:cNvSpPr txBox="1"/>
          <p:nvPr/>
        </p:nvSpPr>
        <p:spPr>
          <a:xfrm>
            <a:off x="445770" y="1247692"/>
            <a:ext cx="8843010" cy="5339923"/>
          </a:xfrm>
          <a:prstGeom prst="rect">
            <a:avLst/>
          </a:prstGeom>
          <a:noFill/>
        </p:spPr>
        <p:txBody>
          <a:bodyPr wrap="square" rtlCol="0">
            <a:spAutoFit/>
          </a:bodyPr>
          <a:lstStyle/>
          <a:p>
            <a:pPr fontAlgn="base"/>
            <a:r>
              <a:rPr lang="en-US" sz="1100" dirty="0">
                <a:highlight>
                  <a:srgbClr val="FFFF00"/>
                </a:highlight>
              </a:rPr>
              <a:t>[To be sent in December or January of each year from regional president]</a:t>
            </a:r>
          </a:p>
          <a:p>
            <a:pPr fontAlgn="base"/>
            <a:endParaRPr lang="en-US" sz="1100" dirty="0"/>
          </a:p>
          <a:p>
            <a:pPr fontAlgn="base"/>
            <a:r>
              <a:rPr lang="en-US" sz="1100" dirty="0"/>
              <a:t> Dear Leaders, </a:t>
            </a:r>
          </a:p>
          <a:p>
            <a:pPr fontAlgn="base"/>
            <a:r>
              <a:rPr lang="en-US" sz="1100" dirty="0"/>
              <a:t> </a:t>
            </a:r>
          </a:p>
          <a:p>
            <a:pPr fontAlgn="base"/>
            <a:r>
              <a:rPr lang="en-US" sz="1100" dirty="0"/>
              <a:t>The Jan. 31 nomination deadline for the 20</a:t>
            </a:r>
            <a:r>
              <a:rPr lang="en-US" sz="1100" dirty="0">
                <a:highlight>
                  <a:srgbClr val="FFFF00"/>
                </a:highlight>
              </a:rPr>
              <a:t>XX</a:t>
            </a:r>
            <a:r>
              <a:rPr lang="en-US" sz="1100" dirty="0"/>
              <a:t> Lean Diamond Awards is quickly approaching. I urge you and your teams to nominate employees from your Emerald and Ruby winners (based on their full-year performance) who used Lean processes and exemplified the spirit of Continuous Improvement to achieve Operational Excellence. Recognition is vitally important to employee engagement, workplace culture and business outcomes. </a:t>
            </a:r>
          </a:p>
          <a:p>
            <a:pPr fontAlgn="base"/>
            <a:r>
              <a:rPr lang="en-US" sz="1100" b="1" dirty="0"/>
              <a:t> </a:t>
            </a:r>
            <a:endParaRPr lang="en-US" sz="1100" dirty="0"/>
          </a:p>
          <a:p>
            <a:pPr fontAlgn="base"/>
            <a:r>
              <a:rPr lang="en-US" sz="1100" b="1" dirty="0"/>
              <a:t>Submit your nominations by Jan. 31 using </a:t>
            </a:r>
            <a:r>
              <a:rPr lang="en-US" sz="1100" b="1" dirty="0">
                <a:highlight>
                  <a:srgbClr val="FFFF00"/>
                </a:highlight>
              </a:rPr>
              <a:t>[insert your link]. </a:t>
            </a:r>
            <a:r>
              <a:rPr lang="en-US" sz="1100" dirty="0"/>
              <a:t>Countries are not limited to one nominee each. The number of Diamond winners will be based on the quality and quantity of nominees. And every country is not guaranteed to have a winner. </a:t>
            </a:r>
          </a:p>
          <a:p>
            <a:pPr fontAlgn="base"/>
            <a:r>
              <a:rPr lang="en-US" sz="1100" dirty="0"/>
              <a:t> </a:t>
            </a:r>
          </a:p>
          <a:p>
            <a:r>
              <a:rPr lang="en-US" sz="1100" dirty="0"/>
              <a:t>As a reminder, Lean Diamond winners must be selected from your country’s Emerald and Ruby winners, and nominees should exemplify achievement in one or more of the following criteria:</a:t>
            </a:r>
          </a:p>
          <a:p>
            <a:pPr marL="171450" lvl="0" indent="-171450">
              <a:buFont typeface="Arial" panose="020B0604020202020204" pitchFamily="34" charset="0"/>
              <a:buChar char="•"/>
            </a:pPr>
            <a:r>
              <a:rPr lang="en-US" sz="1100" dirty="0"/>
              <a:t>Technical accomplishment, breakthrough or process re-engineering</a:t>
            </a:r>
          </a:p>
          <a:p>
            <a:pPr marL="171450" lvl="0" indent="-171450">
              <a:buFont typeface="Arial" panose="020B0604020202020204" pitchFamily="34" charset="0"/>
              <a:buChar char="•"/>
            </a:pPr>
            <a:r>
              <a:rPr lang="en-US" sz="1100" dirty="0"/>
              <a:t>Creativity and/or initiative used in accomplishing work assignments, including problem definition and solution</a:t>
            </a:r>
          </a:p>
          <a:p>
            <a:pPr marL="171450" lvl="0" indent="-171450">
              <a:buFont typeface="Arial" panose="020B0604020202020204" pitchFamily="34" charset="0"/>
              <a:buChar char="•"/>
            </a:pPr>
            <a:r>
              <a:rPr lang="en-US" sz="1100" dirty="0"/>
              <a:t>Innovation by team or individual that contributes to progress towards the completion of a project or milestone</a:t>
            </a:r>
          </a:p>
          <a:p>
            <a:pPr marL="171450" lvl="0" indent="-171450">
              <a:buFont typeface="Arial" panose="020B0604020202020204" pitchFamily="34" charset="0"/>
              <a:buChar char="•"/>
            </a:pPr>
            <a:r>
              <a:rPr lang="en-US" sz="1100" dirty="0"/>
              <a:t>Exemplary performance in response to an important organizational need</a:t>
            </a:r>
          </a:p>
          <a:p>
            <a:pPr marL="171450" lvl="0" indent="-171450">
              <a:buFont typeface="Arial" panose="020B0604020202020204" pitchFamily="34" charset="0"/>
              <a:buChar char="•"/>
            </a:pPr>
            <a:r>
              <a:rPr lang="en-US" sz="1100" dirty="0"/>
              <a:t>Improvement of quality, efficiency, safety, productivity, etc.</a:t>
            </a:r>
          </a:p>
          <a:p>
            <a:pPr marL="171450" lvl="0" indent="-171450">
              <a:buFont typeface="Arial" panose="020B0604020202020204" pitchFamily="34" charset="0"/>
              <a:buChar char="•"/>
            </a:pPr>
            <a:r>
              <a:rPr lang="en-US" sz="1100" dirty="0"/>
              <a:t>Administrative or management practices that have a positive organizational effect</a:t>
            </a:r>
          </a:p>
          <a:p>
            <a:pPr marL="171450" lvl="0" indent="-171450">
              <a:buFont typeface="Arial" panose="020B0604020202020204" pitchFamily="34" charset="0"/>
              <a:buChar char="•"/>
            </a:pPr>
            <a:r>
              <a:rPr lang="en-US" sz="1100" dirty="0"/>
              <a:t>Performance of other duties outside employee’s own expected job requirements</a:t>
            </a:r>
          </a:p>
          <a:p>
            <a:pPr fontAlgn="base"/>
            <a:r>
              <a:rPr lang="en-US" sz="1100" dirty="0"/>
              <a:t> </a:t>
            </a:r>
          </a:p>
          <a:p>
            <a:pPr fontAlgn="base"/>
            <a:r>
              <a:rPr lang="en-US" sz="1100" b="1" dirty="0"/>
              <a:t>Contact </a:t>
            </a:r>
            <a:r>
              <a:rPr lang="en-US" sz="1100" b="1" dirty="0">
                <a:highlight>
                  <a:srgbClr val="FFFF00"/>
                </a:highlight>
              </a:rPr>
              <a:t>[insert name and contact information] </a:t>
            </a:r>
            <a:r>
              <a:rPr lang="en-US" sz="1100" b="1" dirty="0"/>
              <a:t>if you have questions.</a:t>
            </a:r>
            <a:endParaRPr lang="en-US" sz="1100" dirty="0"/>
          </a:p>
          <a:p>
            <a:endParaRPr lang="en-US" sz="1100" dirty="0"/>
          </a:p>
          <a:p>
            <a:r>
              <a:rPr lang="en-US" sz="1100" dirty="0"/>
              <a:t>Thank you for recognizing our hardworking employees and their Lean accomplishments. I appreciate your commitment to the care, development and safety of each other.</a:t>
            </a:r>
          </a:p>
          <a:p>
            <a:pPr fontAlgn="base"/>
            <a:r>
              <a:rPr lang="en-US" sz="1100" dirty="0"/>
              <a:t> </a:t>
            </a:r>
            <a:r>
              <a:rPr lang="es-ES" sz="1100" dirty="0"/>
              <a:t> </a:t>
            </a:r>
            <a:endParaRPr lang="en-US" sz="1100" dirty="0"/>
          </a:p>
          <a:p>
            <a:pPr fontAlgn="base"/>
            <a:r>
              <a:rPr lang="en-US" sz="1100" dirty="0">
                <a:highlight>
                  <a:srgbClr val="FFFF00"/>
                </a:highlight>
              </a:rPr>
              <a:t>[Insert Regional President’s Name] </a:t>
            </a:r>
          </a:p>
          <a:p>
            <a:r>
              <a:rPr lang="en-US" sz="1100" dirty="0"/>
              <a:t> </a:t>
            </a:r>
          </a:p>
          <a:p>
            <a:endParaRPr lang="en-US" sz="1100" dirty="0"/>
          </a:p>
        </p:txBody>
      </p:sp>
    </p:spTree>
    <p:extLst>
      <p:ext uri="{BB962C8B-B14F-4D97-AF65-F5344CB8AC3E}">
        <p14:creationId xmlns:p14="http://schemas.microsoft.com/office/powerpoint/2010/main" val="15986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Sample Communications for Diamond Awards</a:t>
            </a:r>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Email to Country GMs about Diamond Winners</a:t>
            </a:r>
          </a:p>
        </p:txBody>
      </p:sp>
      <p:sp>
        <p:nvSpPr>
          <p:cNvPr id="7" name="TextBox 6">
            <a:extLst>
              <a:ext uri="{FF2B5EF4-FFF2-40B4-BE49-F238E27FC236}">
                <a16:creationId xmlns:a16="http://schemas.microsoft.com/office/drawing/2014/main" id="{32A1C893-D284-7D4D-9B18-F2392D4D42E6}"/>
              </a:ext>
            </a:extLst>
          </p:cNvPr>
          <p:cNvSpPr txBox="1"/>
          <p:nvPr/>
        </p:nvSpPr>
        <p:spPr>
          <a:xfrm>
            <a:off x="445770" y="1247692"/>
            <a:ext cx="8843010" cy="3816429"/>
          </a:xfrm>
          <a:prstGeom prst="rect">
            <a:avLst/>
          </a:prstGeom>
          <a:noFill/>
        </p:spPr>
        <p:txBody>
          <a:bodyPr wrap="square" rtlCol="0">
            <a:spAutoFit/>
          </a:bodyPr>
          <a:lstStyle/>
          <a:p>
            <a:pPr fontAlgn="base"/>
            <a:r>
              <a:rPr lang="en-US" sz="1100" dirty="0">
                <a:highlight>
                  <a:srgbClr val="FFFF00"/>
                </a:highlight>
              </a:rPr>
              <a:t>[To be sent in February of each year from regional president admin.]</a:t>
            </a:r>
          </a:p>
          <a:p>
            <a:pPr fontAlgn="base"/>
            <a:endParaRPr lang="en-US" sz="1100" dirty="0"/>
          </a:p>
          <a:p>
            <a:r>
              <a:rPr lang="en-US" sz="1100" dirty="0"/>
              <a:t>Dear </a:t>
            </a:r>
            <a:r>
              <a:rPr lang="en-US" sz="1100" dirty="0">
                <a:highlight>
                  <a:srgbClr val="FFFF00"/>
                </a:highlight>
              </a:rPr>
              <a:t>[GM],</a:t>
            </a:r>
          </a:p>
          <a:p>
            <a:r>
              <a:rPr lang="en-US" sz="1100" dirty="0"/>
              <a:t> </a:t>
            </a:r>
          </a:p>
          <a:p>
            <a:r>
              <a:rPr lang="en-US" sz="1100" dirty="0"/>
              <a:t>Congratulations! The 20</a:t>
            </a:r>
            <a:r>
              <a:rPr lang="en-US" sz="1100" dirty="0">
                <a:highlight>
                  <a:srgbClr val="FFFF00"/>
                </a:highlight>
              </a:rPr>
              <a:t>XX</a:t>
            </a:r>
            <a:r>
              <a:rPr lang="en-US" sz="1100" dirty="0"/>
              <a:t> Lean Diamond Award winners have been selected, and it’s time to share the good news with the winners. The winner(s) from your country </a:t>
            </a:r>
            <a:r>
              <a:rPr lang="en-US" sz="1100" dirty="0">
                <a:highlight>
                  <a:srgbClr val="FFFF00"/>
                </a:highlight>
              </a:rPr>
              <a:t>is/are</a:t>
            </a:r>
            <a:r>
              <a:rPr lang="en-US" sz="1100" dirty="0"/>
              <a:t>: </a:t>
            </a:r>
            <a:r>
              <a:rPr lang="en-US" sz="1100" dirty="0">
                <a:highlight>
                  <a:srgbClr val="FFFF00"/>
                </a:highlight>
              </a:rPr>
              <a:t>[insert name/title/Lean project]</a:t>
            </a:r>
          </a:p>
          <a:p>
            <a:r>
              <a:rPr lang="en-US" sz="1100" dirty="0"/>
              <a:t> </a:t>
            </a:r>
          </a:p>
          <a:p>
            <a:r>
              <a:rPr lang="en-US" sz="1100" dirty="0"/>
              <a:t>Each winner will receive </a:t>
            </a:r>
            <a:r>
              <a:rPr lang="en-US" sz="1100" dirty="0">
                <a:highlight>
                  <a:srgbClr val="FFFF00"/>
                </a:highlight>
              </a:rPr>
              <a:t>[award, prize or trip details included here].</a:t>
            </a:r>
          </a:p>
          <a:p>
            <a:r>
              <a:rPr lang="en-US" sz="1100" dirty="0"/>
              <a:t> </a:t>
            </a:r>
          </a:p>
          <a:p>
            <a:r>
              <a:rPr lang="en-US" sz="1100" b="1" dirty="0"/>
              <a:t>What You Need to Do for Your </a:t>
            </a:r>
            <a:r>
              <a:rPr lang="en-US" sz="1100" b="1" u="sng" dirty="0"/>
              <a:t>20</a:t>
            </a:r>
            <a:r>
              <a:rPr lang="en-US" sz="1100" b="1" u="sng" dirty="0">
                <a:highlight>
                  <a:srgbClr val="FFFF00"/>
                </a:highlight>
              </a:rPr>
              <a:t>XX</a:t>
            </a:r>
            <a:r>
              <a:rPr lang="en-US" sz="1100" b="1" u="sng" dirty="0"/>
              <a:t> Lean Diamond</a:t>
            </a:r>
            <a:r>
              <a:rPr lang="en-US" sz="1100" b="1" dirty="0"/>
              <a:t> Winners </a:t>
            </a:r>
            <a:endParaRPr lang="en-US" sz="1100" dirty="0"/>
          </a:p>
          <a:p>
            <a:pPr marL="171450" lvl="0" indent="-171450">
              <a:buFont typeface="Arial" panose="020B0604020202020204" pitchFamily="34" charset="0"/>
              <a:buChar char="•"/>
            </a:pPr>
            <a:r>
              <a:rPr lang="en-US" sz="1100" dirty="0"/>
              <a:t>Customize the attached Diamond Award certificate. </a:t>
            </a:r>
          </a:p>
          <a:p>
            <a:pPr marL="171450" lvl="0" indent="-171450">
              <a:buFont typeface="Arial" panose="020B0604020202020204" pitchFamily="34" charset="0"/>
              <a:buChar char="•"/>
            </a:pPr>
            <a:r>
              <a:rPr lang="en-US" sz="1100" dirty="0"/>
              <a:t>Notify your winner(s) by </a:t>
            </a:r>
            <a:r>
              <a:rPr lang="en-US" sz="1100" dirty="0">
                <a:highlight>
                  <a:srgbClr val="FFFF00"/>
                </a:highlight>
              </a:rPr>
              <a:t>[insert date]</a:t>
            </a:r>
            <a:r>
              <a:rPr lang="en-US" sz="1100" dirty="0"/>
              <a:t> by giving them the attached “Winner Letter” and customized certificate.</a:t>
            </a:r>
          </a:p>
          <a:p>
            <a:pPr marL="171450" lvl="0" indent="-171450">
              <a:buFont typeface="Arial" panose="020B0604020202020204" pitchFamily="34" charset="0"/>
              <a:buChar char="•"/>
            </a:pPr>
            <a:r>
              <a:rPr lang="en-US" sz="1100" dirty="0"/>
              <a:t>Notify your winners of how to participate in or accept their award. </a:t>
            </a:r>
          </a:p>
          <a:p>
            <a:pPr marL="171450" lvl="0" indent="-171450">
              <a:buFont typeface="Arial" panose="020B0604020202020204" pitchFamily="34" charset="0"/>
              <a:buChar char="•"/>
            </a:pPr>
            <a:r>
              <a:rPr lang="en-US" sz="1100" dirty="0"/>
              <a:t>Be prepared to take the winners’ photos and obtain their signatures on the Brink’s photo release form. Send them to </a:t>
            </a:r>
            <a:r>
              <a:rPr lang="en-US" sz="1100" dirty="0">
                <a:highlight>
                  <a:srgbClr val="FFFF00"/>
                </a:highlight>
              </a:rPr>
              <a:t>[insert details of regional president’s admin].</a:t>
            </a:r>
          </a:p>
          <a:p>
            <a:r>
              <a:rPr lang="en-US" sz="1100" dirty="0"/>
              <a:t>   </a:t>
            </a:r>
          </a:p>
          <a:p>
            <a:r>
              <a:rPr lang="en-US" sz="1100" dirty="0"/>
              <a:t>We look forward to hearing about how you celebrate this news, and we thank you for submitting nominations for the Lean Diamond Awards!</a:t>
            </a:r>
          </a:p>
          <a:p>
            <a:r>
              <a:rPr lang="en-US" sz="1100" dirty="0"/>
              <a:t> </a:t>
            </a:r>
          </a:p>
          <a:p>
            <a:r>
              <a:rPr lang="pt-BR" sz="1100" dirty="0" err="1"/>
              <a:t>Many</a:t>
            </a:r>
            <a:r>
              <a:rPr lang="pt-BR" sz="1100" dirty="0"/>
              <a:t> </a:t>
            </a:r>
            <a:r>
              <a:rPr lang="pt-BR" sz="1100" dirty="0" err="1"/>
              <a:t>thanks</a:t>
            </a:r>
            <a:r>
              <a:rPr lang="pt-BR" sz="1100" dirty="0"/>
              <a:t>,</a:t>
            </a:r>
            <a:endParaRPr lang="en-US" sz="1100" dirty="0"/>
          </a:p>
          <a:p>
            <a:r>
              <a:rPr lang="pt-BR" sz="1100" dirty="0"/>
              <a:t> </a:t>
            </a:r>
            <a:endParaRPr lang="en-US" sz="1100" dirty="0"/>
          </a:p>
          <a:p>
            <a:r>
              <a:rPr lang="en-US" sz="1100" dirty="0">
                <a:highlight>
                  <a:srgbClr val="FFFF00"/>
                </a:highlight>
              </a:rPr>
              <a:t>[insert name of regional president’s admin]</a:t>
            </a:r>
          </a:p>
          <a:p>
            <a:endParaRPr lang="en-US" sz="1100" dirty="0"/>
          </a:p>
        </p:txBody>
      </p:sp>
    </p:spTree>
    <p:extLst>
      <p:ext uri="{BB962C8B-B14F-4D97-AF65-F5344CB8AC3E}">
        <p14:creationId xmlns:p14="http://schemas.microsoft.com/office/powerpoint/2010/main" val="42185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Sample Communications for Diamond Awards</a:t>
            </a:r>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Letter from Regional President to Diamond Winners (use with email on previous slide)</a:t>
            </a:r>
          </a:p>
        </p:txBody>
      </p:sp>
      <p:sp>
        <p:nvSpPr>
          <p:cNvPr id="7" name="TextBox 6">
            <a:extLst>
              <a:ext uri="{FF2B5EF4-FFF2-40B4-BE49-F238E27FC236}">
                <a16:creationId xmlns:a16="http://schemas.microsoft.com/office/drawing/2014/main" id="{32A1C893-D284-7D4D-9B18-F2392D4D42E6}"/>
              </a:ext>
            </a:extLst>
          </p:cNvPr>
          <p:cNvSpPr txBox="1"/>
          <p:nvPr/>
        </p:nvSpPr>
        <p:spPr>
          <a:xfrm>
            <a:off x="445770" y="1247692"/>
            <a:ext cx="4263390" cy="5170646"/>
          </a:xfrm>
          <a:prstGeom prst="rect">
            <a:avLst/>
          </a:prstGeom>
          <a:noFill/>
        </p:spPr>
        <p:txBody>
          <a:bodyPr wrap="square" rtlCol="0">
            <a:spAutoFit/>
          </a:bodyPr>
          <a:lstStyle/>
          <a:p>
            <a:pPr fontAlgn="base"/>
            <a:r>
              <a:rPr lang="en-US" sz="1100" dirty="0">
                <a:highlight>
                  <a:srgbClr val="FFFF00"/>
                </a:highlight>
              </a:rPr>
              <a:t>[To be sent in February of each year to the country GM via email. GM to distribute to the employee. See previous slide.]</a:t>
            </a:r>
            <a:r>
              <a:rPr lang="en-US" sz="1100" dirty="0"/>
              <a:t> </a:t>
            </a:r>
          </a:p>
          <a:p>
            <a:pPr fontAlgn="base"/>
            <a:endParaRPr lang="en-US" sz="1100" dirty="0"/>
          </a:p>
          <a:p>
            <a:pPr fontAlgn="base"/>
            <a:r>
              <a:rPr lang="en-US" sz="1100" dirty="0"/>
              <a:t>Dear </a:t>
            </a:r>
            <a:r>
              <a:rPr lang="en-US" sz="1100" dirty="0">
                <a:highlight>
                  <a:srgbClr val="FFFF00"/>
                </a:highlight>
              </a:rPr>
              <a:t>[NAME],</a:t>
            </a:r>
          </a:p>
          <a:p>
            <a:r>
              <a:rPr lang="en-US" sz="1100" dirty="0"/>
              <a:t> </a:t>
            </a:r>
          </a:p>
          <a:p>
            <a:r>
              <a:rPr lang="en-US" sz="1100" dirty="0"/>
              <a:t>Congratulations on being one of the Lean Diamond recognition winners for our region! Your </a:t>
            </a:r>
            <a:r>
              <a:rPr lang="en-US" sz="1100" dirty="0">
                <a:highlight>
                  <a:srgbClr val="FFFF00"/>
                </a:highlight>
              </a:rPr>
              <a:t>country’s general manager [insert name]</a:t>
            </a:r>
            <a:r>
              <a:rPr lang="en-US" sz="1100" dirty="0"/>
              <a:t> and I are very excited to give you this honor. </a:t>
            </a:r>
          </a:p>
          <a:p>
            <a:endParaRPr lang="en-US" sz="1100" dirty="0"/>
          </a:p>
          <a:p>
            <a:r>
              <a:rPr lang="en-US" sz="1100" dirty="0"/>
              <a:t>With this prestigious award, we honor people like you who use Lean processes and exemplify the spirit of continuous improvement to achieve operational excellence.</a:t>
            </a:r>
          </a:p>
          <a:p>
            <a:r>
              <a:rPr lang="en-US" sz="1100" dirty="0"/>
              <a:t> </a:t>
            </a:r>
          </a:p>
          <a:p>
            <a:r>
              <a:rPr lang="en-US" sz="1100" dirty="0"/>
              <a:t>You were chosen for your achievement in </a:t>
            </a:r>
            <a:r>
              <a:rPr lang="en-US" sz="1100" dirty="0">
                <a:highlight>
                  <a:srgbClr val="FFFF00"/>
                </a:highlight>
              </a:rPr>
              <a:t>[include details]. </a:t>
            </a:r>
            <a:r>
              <a:rPr lang="en-US" sz="1100" dirty="0"/>
              <a:t>This is an excellent example of how it helps us to continuously improve the company's processes and people's performance through Lean methodology.</a:t>
            </a:r>
          </a:p>
          <a:p>
            <a:r>
              <a:rPr lang="en-US" sz="1100" dirty="0"/>
              <a:t> </a:t>
            </a:r>
          </a:p>
          <a:p>
            <a:r>
              <a:rPr lang="en-US" sz="1100" dirty="0"/>
              <a:t>As a Diamond recognition recipient, </a:t>
            </a:r>
            <a:r>
              <a:rPr lang="en-US" sz="1100" dirty="0">
                <a:highlight>
                  <a:srgbClr val="FFFF00"/>
                </a:highlight>
              </a:rPr>
              <a:t>[details about their award, prize or trip]. </a:t>
            </a:r>
            <a:r>
              <a:rPr lang="en-US" sz="1100" dirty="0"/>
              <a:t>This award is our way of saying thank you for everything you've done to build our company. We are fortunate to have you as part of our team. </a:t>
            </a:r>
          </a:p>
          <a:p>
            <a:endParaRPr lang="en-US" sz="1100" dirty="0"/>
          </a:p>
          <a:p>
            <a:r>
              <a:rPr lang="en-US" sz="1100" dirty="0"/>
              <a:t>If you have any questions, please contact </a:t>
            </a:r>
            <a:r>
              <a:rPr lang="en-US" sz="1100" dirty="0">
                <a:highlight>
                  <a:srgbClr val="FFFF00"/>
                </a:highlight>
              </a:rPr>
              <a:t>[name / contact information].</a:t>
            </a:r>
          </a:p>
          <a:p>
            <a:r>
              <a:rPr lang="en-US" sz="1100" dirty="0"/>
              <a:t>  </a:t>
            </a:r>
          </a:p>
          <a:p>
            <a:r>
              <a:rPr lang="en-US" sz="1100" dirty="0"/>
              <a:t>Thank you.</a:t>
            </a:r>
            <a:endParaRPr lang="en-US" dirty="0"/>
          </a:p>
          <a:p>
            <a:pPr fontAlgn="base"/>
            <a:r>
              <a:rPr lang="en-US" sz="1100" dirty="0"/>
              <a:t> </a:t>
            </a:r>
            <a:r>
              <a:rPr lang="es-ES" sz="1100" dirty="0"/>
              <a:t> </a:t>
            </a:r>
            <a:endParaRPr lang="en-US" sz="1100" dirty="0"/>
          </a:p>
          <a:p>
            <a:pPr fontAlgn="base"/>
            <a:r>
              <a:rPr lang="en-US" sz="1100" dirty="0">
                <a:highlight>
                  <a:srgbClr val="FFFF00"/>
                </a:highlight>
              </a:rPr>
              <a:t>[Insert Regional President’s Name</a:t>
            </a:r>
          </a:p>
          <a:p>
            <a:pPr fontAlgn="base"/>
            <a:r>
              <a:rPr lang="en-US" sz="1100" dirty="0">
                <a:highlight>
                  <a:srgbClr val="FFFF00"/>
                </a:highlight>
              </a:rPr>
              <a:t>Title] </a:t>
            </a:r>
          </a:p>
        </p:txBody>
      </p:sp>
    </p:spTree>
    <p:extLst>
      <p:ext uri="{BB962C8B-B14F-4D97-AF65-F5344CB8AC3E}">
        <p14:creationId xmlns:p14="http://schemas.microsoft.com/office/powerpoint/2010/main" val="329807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Sample Communications for Diamond Awards</a:t>
            </a:r>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Email to Country GMs for those NOT Selected for Diamond Award</a:t>
            </a:r>
          </a:p>
        </p:txBody>
      </p:sp>
      <p:sp>
        <p:nvSpPr>
          <p:cNvPr id="7" name="TextBox 6">
            <a:extLst>
              <a:ext uri="{FF2B5EF4-FFF2-40B4-BE49-F238E27FC236}">
                <a16:creationId xmlns:a16="http://schemas.microsoft.com/office/drawing/2014/main" id="{32A1C893-D284-7D4D-9B18-F2392D4D42E6}"/>
              </a:ext>
            </a:extLst>
          </p:cNvPr>
          <p:cNvSpPr txBox="1"/>
          <p:nvPr/>
        </p:nvSpPr>
        <p:spPr>
          <a:xfrm>
            <a:off x="445770" y="1247692"/>
            <a:ext cx="8823960" cy="3477875"/>
          </a:xfrm>
          <a:prstGeom prst="rect">
            <a:avLst/>
          </a:prstGeom>
          <a:noFill/>
        </p:spPr>
        <p:txBody>
          <a:bodyPr wrap="square" rtlCol="0">
            <a:spAutoFit/>
          </a:bodyPr>
          <a:lstStyle/>
          <a:p>
            <a:pPr fontAlgn="base"/>
            <a:r>
              <a:rPr lang="en-US" sz="1100" dirty="0">
                <a:highlight>
                  <a:srgbClr val="FFFF00"/>
                </a:highlight>
              </a:rPr>
              <a:t>[To be sent in February of each year to GMs]</a:t>
            </a:r>
            <a:endParaRPr lang="en-US" sz="1100" dirty="0"/>
          </a:p>
          <a:p>
            <a:pPr fontAlgn="base"/>
            <a:endParaRPr lang="en-US" sz="1100" dirty="0"/>
          </a:p>
          <a:p>
            <a:pPr fontAlgn="base"/>
            <a:r>
              <a:rPr lang="en-US" sz="1100" dirty="0"/>
              <a:t>Dear </a:t>
            </a:r>
            <a:r>
              <a:rPr lang="en-US" sz="1100" dirty="0">
                <a:highlight>
                  <a:srgbClr val="FFFF00"/>
                </a:highlight>
              </a:rPr>
              <a:t>[NAME of GM],</a:t>
            </a:r>
          </a:p>
          <a:p>
            <a:r>
              <a:rPr lang="en-US" sz="1100" dirty="0"/>
              <a:t> </a:t>
            </a:r>
          </a:p>
          <a:p>
            <a:r>
              <a:rPr lang="en-US" sz="1100" dirty="0"/>
              <a:t>Thank you for nominating </a:t>
            </a:r>
            <a:r>
              <a:rPr lang="en-US" sz="1100" dirty="0">
                <a:highlight>
                  <a:srgbClr val="FFFF00"/>
                </a:highlight>
              </a:rPr>
              <a:t>[insert name(s)] </a:t>
            </a:r>
            <a:r>
              <a:rPr lang="en-US" sz="1100" dirty="0"/>
              <a:t>for the Lean Diamond Awards.</a:t>
            </a:r>
          </a:p>
          <a:p>
            <a:endParaRPr lang="en-US" sz="1100" dirty="0"/>
          </a:p>
          <a:p>
            <a:r>
              <a:rPr lang="en-US" sz="1100" dirty="0"/>
              <a:t>We are grateful for their accomplishments and are proud of the impact and efforts of their application of Lean methodology. As you know, the Diamond award is our highest honor for those who use Lean processes and exemplify the spirit of continuous improvement to achieve operational excellence.</a:t>
            </a:r>
          </a:p>
          <a:p>
            <a:endParaRPr lang="en-US" sz="1100" dirty="0"/>
          </a:p>
          <a:p>
            <a:r>
              <a:rPr lang="en-US" sz="1100" dirty="0"/>
              <a:t>All our nominees this year were inspiring and exhibit the best of Brink’s! However, your </a:t>
            </a:r>
            <a:r>
              <a:rPr lang="en-US" sz="1100" dirty="0">
                <a:highlight>
                  <a:srgbClr val="FFFF00"/>
                </a:highlight>
              </a:rPr>
              <a:t>nominee(s) </a:t>
            </a:r>
            <a:r>
              <a:rPr lang="en-US" sz="1100" dirty="0"/>
              <a:t>were not among the final winners of the Lean Diamond Award. </a:t>
            </a:r>
          </a:p>
          <a:p>
            <a:endParaRPr lang="en-US" sz="1100" dirty="0"/>
          </a:p>
          <a:p>
            <a:r>
              <a:rPr lang="en-US" sz="1100" dirty="0"/>
              <a:t>While they didn’t achieve recognition this year at the regional level, we appreciate their contributions and look forward to seeing their continued growth. And we hope to see their name on the list of nominees again next year!</a:t>
            </a:r>
          </a:p>
          <a:p>
            <a:r>
              <a:rPr lang="en-US" sz="1100" dirty="0"/>
              <a:t>  </a:t>
            </a:r>
          </a:p>
          <a:p>
            <a:r>
              <a:rPr lang="en-US" sz="1100" dirty="0"/>
              <a:t>Thank you.</a:t>
            </a:r>
            <a:endParaRPr lang="en-US" dirty="0"/>
          </a:p>
          <a:p>
            <a:pPr fontAlgn="base"/>
            <a:r>
              <a:rPr lang="en-US" sz="1100" dirty="0"/>
              <a:t> </a:t>
            </a:r>
            <a:r>
              <a:rPr lang="es-ES" sz="1100" dirty="0"/>
              <a:t> </a:t>
            </a:r>
            <a:endParaRPr lang="en-US" sz="1100" dirty="0"/>
          </a:p>
          <a:p>
            <a:pPr fontAlgn="base"/>
            <a:r>
              <a:rPr lang="en-US" sz="1100" dirty="0">
                <a:highlight>
                  <a:srgbClr val="FFFF00"/>
                </a:highlight>
              </a:rPr>
              <a:t>[Insert Regional President’s Name</a:t>
            </a:r>
          </a:p>
          <a:p>
            <a:pPr fontAlgn="base"/>
            <a:r>
              <a:rPr lang="en-US" sz="1100" dirty="0">
                <a:highlight>
                  <a:srgbClr val="FFFF00"/>
                </a:highlight>
              </a:rPr>
              <a:t>Title] </a:t>
            </a:r>
          </a:p>
        </p:txBody>
      </p:sp>
    </p:spTree>
    <p:extLst>
      <p:ext uri="{BB962C8B-B14F-4D97-AF65-F5344CB8AC3E}">
        <p14:creationId xmlns:p14="http://schemas.microsoft.com/office/powerpoint/2010/main" val="29112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5770" y="1014412"/>
            <a:ext cx="9026327" cy="345095"/>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en-US" sz="1950" dirty="0"/>
              <a:t>Group Consent &amp; Release Form</a:t>
            </a:r>
          </a:p>
        </p:txBody>
      </p:sp>
      <p:graphicFrame>
        <p:nvGraphicFramePr>
          <p:cNvPr id="3" name="Content Placeholder 5"/>
          <p:cNvGraphicFramePr>
            <a:graphicFrameLocks/>
          </p:cNvGraphicFramePr>
          <p:nvPr/>
        </p:nvGraphicFramePr>
        <p:xfrm>
          <a:off x="445771" y="3289498"/>
          <a:ext cx="9125174" cy="2554088"/>
        </p:xfrm>
        <a:graphic>
          <a:graphicData uri="http://schemas.openxmlformats.org/drawingml/2006/table">
            <a:tbl>
              <a:tblPr firstRow="1" bandRow="1">
                <a:tableStyleId>{5C22544A-7EE6-4342-B048-85BDC9FD1C3A}</a:tableStyleId>
              </a:tblPr>
              <a:tblGrid>
                <a:gridCol w="1952353">
                  <a:extLst>
                    <a:ext uri="{9D8B030D-6E8A-4147-A177-3AD203B41FA5}">
                      <a16:colId xmlns:a16="http://schemas.microsoft.com/office/drawing/2014/main" val="1122443569"/>
                    </a:ext>
                  </a:extLst>
                </a:gridCol>
                <a:gridCol w="2275129">
                  <a:extLst>
                    <a:ext uri="{9D8B030D-6E8A-4147-A177-3AD203B41FA5}">
                      <a16:colId xmlns:a16="http://schemas.microsoft.com/office/drawing/2014/main" val="2769146163"/>
                    </a:ext>
                  </a:extLst>
                </a:gridCol>
                <a:gridCol w="3832977">
                  <a:extLst>
                    <a:ext uri="{9D8B030D-6E8A-4147-A177-3AD203B41FA5}">
                      <a16:colId xmlns:a16="http://schemas.microsoft.com/office/drawing/2014/main" val="1536787172"/>
                    </a:ext>
                  </a:extLst>
                </a:gridCol>
                <a:gridCol w="1064715">
                  <a:extLst>
                    <a:ext uri="{9D8B030D-6E8A-4147-A177-3AD203B41FA5}">
                      <a16:colId xmlns:a16="http://schemas.microsoft.com/office/drawing/2014/main" val="2631895408"/>
                    </a:ext>
                  </a:extLst>
                </a:gridCol>
              </a:tblGrid>
              <a:tr h="280785">
                <a:tc>
                  <a:txBody>
                    <a:bodyPr/>
                    <a:lstStyle/>
                    <a:p>
                      <a:pPr algn="ctr"/>
                      <a:r>
                        <a:rPr lang="en-US" sz="1100" dirty="0"/>
                        <a:t>Name of Event</a:t>
                      </a:r>
                    </a:p>
                  </a:txBody>
                  <a:tcPr marL="55721" marR="55721" marT="27861" marB="27861" anchor="ctr">
                    <a:lnL w="6350" cap="flat" cmpd="sng" algn="ctr">
                      <a:solidFill>
                        <a:srgbClr val="0A4A8E"/>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gridSpan="3">
                  <a:txBody>
                    <a:bodyPr/>
                    <a:lstStyle/>
                    <a:p>
                      <a:pPr algn="l"/>
                      <a:r>
                        <a:rPr lang="en-US" sz="1100" dirty="0"/>
                        <a:t>Lean Success Story</a:t>
                      </a:r>
                    </a:p>
                  </a:txBody>
                  <a:tcPr marL="55721" marR="55721" marT="27861" marB="27861" anchor="ctr">
                    <a:lnL w="12700" cap="flat" cmpd="sng" algn="ctr">
                      <a:solidFill>
                        <a:schemeClr val="bg1"/>
                      </a:solidFill>
                      <a:prstDash val="solid"/>
                      <a:round/>
                      <a:headEnd type="none" w="med" len="med"/>
                      <a:tailEnd type="none" w="med" len="med"/>
                    </a:lnL>
                    <a:lnR w="6350" cap="flat" cmpd="sng" algn="ctr">
                      <a:solidFill>
                        <a:srgbClr val="0A4A8E"/>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hMerge="1">
                  <a:txBody>
                    <a:bodyPr/>
                    <a:lstStyle/>
                    <a:p>
                      <a:pPr algn="ctr"/>
                      <a:endParaRPr lang="en-US" sz="14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hMerge="1">
                  <a:txBody>
                    <a:bodyPr/>
                    <a:lstStyle/>
                    <a:p>
                      <a:pPr algn="ctr"/>
                      <a:endParaRPr lang="en-US" sz="1400" dirty="0"/>
                    </a:p>
                  </a:txBody>
                  <a:tcPr marL="68580" marR="68580" marT="34290" marB="34290" anchor="ctr">
                    <a:lnL w="12700" cap="flat" cmpd="sng" algn="ctr">
                      <a:solidFill>
                        <a:schemeClr val="bg1"/>
                      </a:solidFill>
                      <a:prstDash val="solid"/>
                      <a:round/>
                      <a:headEnd type="none" w="med" len="med"/>
                      <a:tailEnd type="none" w="med" len="med"/>
                    </a:lnL>
                    <a:lnR w="6350" cap="flat" cmpd="sng" algn="ctr">
                      <a:solidFill>
                        <a:srgbClr val="0A4A8E"/>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extLst>
                  <a:ext uri="{0D108BD9-81ED-4DB2-BD59-A6C34878D82A}">
                    <a16:rowId xmlns:a16="http://schemas.microsoft.com/office/drawing/2014/main" val="2104000932"/>
                  </a:ext>
                </a:extLst>
              </a:tr>
              <a:tr h="280785">
                <a:tc>
                  <a:txBody>
                    <a:bodyPr/>
                    <a:lstStyle/>
                    <a:p>
                      <a:pPr algn="ctr"/>
                      <a:r>
                        <a:rPr lang="en-US" sz="1100" dirty="0"/>
                        <a:t>Date of Event</a:t>
                      </a:r>
                    </a:p>
                  </a:txBody>
                  <a:tcPr marL="55721" marR="55721" marT="27861" marB="27861" anchor="ctr">
                    <a:lnL w="6350" cap="flat" cmpd="sng" algn="ctr">
                      <a:solidFill>
                        <a:srgbClr val="0A4A8E"/>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gridSpan="3">
                  <a:txBody>
                    <a:bodyPr/>
                    <a:lstStyle/>
                    <a:p>
                      <a:pPr algn="l"/>
                      <a:r>
                        <a:rPr lang="en-US" sz="1100" dirty="0"/>
                        <a:t>(Insert date story will be used, published or distributed)</a:t>
                      </a:r>
                    </a:p>
                  </a:txBody>
                  <a:tcPr marL="55721" marR="55721" marT="27861" marB="27861" anchor="ctr">
                    <a:lnL w="12700" cap="flat" cmpd="sng" algn="ctr">
                      <a:solidFill>
                        <a:schemeClr val="bg1"/>
                      </a:solidFill>
                      <a:prstDash val="solid"/>
                      <a:round/>
                      <a:headEnd type="none" w="med" len="med"/>
                      <a:tailEnd type="none" w="med" len="med"/>
                    </a:lnL>
                    <a:lnR w="6350" cap="flat" cmpd="sng" algn="ctr">
                      <a:solidFill>
                        <a:srgbClr val="0A4A8E"/>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hMerge="1">
                  <a:txBody>
                    <a:bodyPr/>
                    <a:lstStyle/>
                    <a:p>
                      <a:pPr algn="ctr"/>
                      <a:endParaRPr lang="en-US" sz="14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hMerge="1">
                  <a:txBody>
                    <a:bodyPr/>
                    <a:lstStyle/>
                    <a:p>
                      <a:pPr algn="ctr"/>
                      <a:endParaRPr lang="en-US" sz="1400" dirty="0"/>
                    </a:p>
                  </a:txBody>
                  <a:tcPr marL="68580" marR="68580" marT="34290" marB="34290" anchor="ctr">
                    <a:lnL w="12700" cap="flat" cmpd="sng" algn="ctr">
                      <a:solidFill>
                        <a:schemeClr val="bg1"/>
                      </a:solidFill>
                      <a:prstDash val="solid"/>
                      <a:round/>
                      <a:headEnd type="none" w="med" len="med"/>
                      <a:tailEnd type="none" w="med" len="med"/>
                    </a:lnL>
                    <a:lnR w="6350" cap="flat" cmpd="sng" algn="ctr">
                      <a:solidFill>
                        <a:srgbClr val="0A4A8E"/>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extLst>
                  <a:ext uri="{0D108BD9-81ED-4DB2-BD59-A6C34878D82A}">
                    <a16:rowId xmlns:a16="http://schemas.microsoft.com/office/drawing/2014/main" val="1412024196"/>
                  </a:ext>
                </a:extLst>
              </a:tr>
              <a:tr h="280785">
                <a:tc>
                  <a:txBody>
                    <a:bodyPr/>
                    <a:lstStyle/>
                    <a:p>
                      <a:pPr algn="ctr"/>
                      <a:r>
                        <a:rPr lang="en-US" sz="1100" dirty="0"/>
                        <a:t>Print Name</a:t>
                      </a:r>
                    </a:p>
                  </a:txBody>
                  <a:tcPr marL="55721" marR="55721" marT="27861" marB="27861" anchor="ctr">
                    <a:lnL w="6350" cap="flat" cmpd="sng" algn="ctr">
                      <a:solidFill>
                        <a:srgbClr val="0A4A8E"/>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a:txBody>
                    <a:bodyPr/>
                    <a:lstStyle/>
                    <a:p>
                      <a:pPr algn="ctr"/>
                      <a:r>
                        <a:rPr lang="en-US" sz="1100" dirty="0"/>
                        <a:t>Signature</a:t>
                      </a:r>
                    </a:p>
                  </a:txBody>
                  <a:tcPr marL="55721" marR="55721" marT="27861" marB="278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a:txBody>
                    <a:bodyPr/>
                    <a:lstStyle/>
                    <a:p>
                      <a:pPr algn="ctr"/>
                      <a:r>
                        <a:rPr lang="en-US" sz="1100" dirty="0"/>
                        <a:t>Address</a:t>
                      </a:r>
                    </a:p>
                  </a:txBody>
                  <a:tcPr marL="55721" marR="55721" marT="27861" marB="278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tc>
                  <a:txBody>
                    <a:bodyPr/>
                    <a:lstStyle/>
                    <a:p>
                      <a:pPr algn="ctr"/>
                      <a:r>
                        <a:rPr lang="en-US" sz="1100" dirty="0"/>
                        <a:t>Date</a:t>
                      </a:r>
                    </a:p>
                  </a:txBody>
                  <a:tcPr marL="55721" marR="55721" marT="27861" marB="27861" anchor="ctr">
                    <a:lnL w="12700" cap="flat" cmpd="sng" algn="ctr">
                      <a:solidFill>
                        <a:schemeClr val="bg1"/>
                      </a:solidFill>
                      <a:prstDash val="solid"/>
                      <a:round/>
                      <a:headEnd type="none" w="med" len="med"/>
                      <a:tailEnd type="none" w="med" len="med"/>
                    </a:lnL>
                    <a:lnR w="6350" cap="flat" cmpd="sng" algn="ctr">
                      <a:solidFill>
                        <a:srgbClr val="0A4A8E"/>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rgbClr val="0A4A8E"/>
                      </a:solidFill>
                      <a:prstDash val="solid"/>
                      <a:round/>
                      <a:headEnd type="none" w="med" len="med"/>
                      <a:tailEnd type="none" w="med" len="med"/>
                    </a:lnB>
                  </a:tcPr>
                </a:tc>
                <a:extLst>
                  <a:ext uri="{0D108BD9-81ED-4DB2-BD59-A6C34878D82A}">
                    <a16:rowId xmlns:a16="http://schemas.microsoft.com/office/drawing/2014/main" val="1128555553"/>
                  </a:ext>
                </a:extLst>
              </a:tr>
              <a:tr h="262509">
                <a:tc>
                  <a:txBody>
                    <a:bodyPr/>
                    <a:lstStyle/>
                    <a:p>
                      <a:endParaRPr lang="en-US" sz="1100" b="1"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0A4A8E"/>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54503947"/>
                  </a:ext>
                </a:extLst>
              </a:tr>
              <a:tr h="262509">
                <a:tc>
                  <a:txBody>
                    <a:bodyPr/>
                    <a:lstStyle/>
                    <a:p>
                      <a:endParaRPr lang="en-US" sz="1100" b="1" dirty="0">
                        <a:solidFill>
                          <a:schemeClr val="tx1"/>
                        </a:solidFill>
                      </a:endParaRPr>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49523652"/>
                  </a:ext>
                </a:extLst>
              </a:tr>
              <a:tr h="276608">
                <a:tc>
                  <a:txBody>
                    <a:bodyPr/>
                    <a:lstStyle/>
                    <a:p>
                      <a:endParaRPr lang="en-US" sz="1100" b="1"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baseline="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baseline="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baseline="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6145416"/>
                  </a:ext>
                </a:extLst>
              </a:tr>
              <a:tr h="323799">
                <a:tc>
                  <a:txBody>
                    <a:bodyPr/>
                    <a:lstStyle/>
                    <a:p>
                      <a:endParaRPr lang="en-US" sz="1100" b="1" dirty="0">
                        <a:solidFill>
                          <a:schemeClr val="tx1"/>
                        </a:solidFill>
                      </a:endParaRPr>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73917078"/>
                  </a:ext>
                </a:extLst>
              </a:tr>
              <a:tr h="262509">
                <a:tc>
                  <a:txBody>
                    <a:bodyPr/>
                    <a:lstStyle/>
                    <a:p>
                      <a:endParaRPr lang="en-US" sz="1100" b="1" dirty="0">
                        <a:solidFill>
                          <a:schemeClr val="tx1"/>
                        </a:solidFill>
                      </a:endParaRPr>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18813275"/>
                  </a:ext>
                </a:extLst>
              </a:tr>
              <a:tr h="323799">
                <a:tc>
                  <a:txBody>
                    <a:bodyPr/>
                    <a:lstStyle/>
                    <a:p>
                      <a:endParaRPr lang="en-US" sz="1100" b="1" dirty="0">
                        <a:solidFill>
                          <a:schemeClr val="tx1"/>
                        </a:solidFill>
                      </a:endParaRPr>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indent="-169863">
                        <a:buFont typeface="Arial" panose="020B0604020202020204" pitchFamily="34" charset="0"/>
                        <a:buChar char="•"/>
                        <a:tabLst/>
                      </a:pPr>
                      <a:endParaRPr lang="en-US" sz="1100" dirty="0"/>
                    </a:p>
                  </a:txBody>
                  <a:tcPr marL="55721" marR="55721" marT="44577" marB="44577">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9525612"/>
                  </a:ext>
                </a:extLst>
              </a:tr>
            </a:tbl>
          </a:graphicData>
        </a:graphic>
      </p:graphicFrame>
      <p:sp>
        <p:nvSpPr>
          <p:cNvPr id="4" name="Text Placeholder 2">
            <a:extLst>
              <a:ext uri="{FF2B5EF4-FFF2-40B4-BE49-F238E27FC236}">
                <a16:creationId xmlns:a16="http://schemas.microsoft.com/office/drawing/2014/main" id="{4C76E1F9-20F0-544D-82A5-162043B05D64}"/>
              </a:ext>
            </a:extLst>
          </p:cNvPr>
          <p:cNvSpPr txBox="1">
            <a:spLocks/>
          </p:cNvSpPr>
          <p:nvPr/>
        </p:nvSpPr>
        <p:spPr>
          <a:xfrm>
            <a:off x="445770" y="1311593"/>
            <a:ext cx="9020394" cy="300082"/>
          </a:xfrm>
          <a:prstGeom prst="rect">
            <a:avLst/>
          </a:prstGeom>
        </p:spPr>
        <p:txBody>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63" dirty="0"/>
              <a:t>When taking pictures or video of your Emerald, Ruby and Diamond winners, have them complete this form. </a:t>
            </a:r>
          </a:p>
        </p:txBody>
      </p:sp>
      <p:sp>
        <p:nvSpPr>
          <p:cNvPr id="5" name="TextBox 4">
            <a:extLst>
              <a:ext uri="{FF2B5EF4-FFF2-40B4-BE49-F238E27FC236}">
                <a16:creationId xmlns:a16="http://schemas.microsoft.com/office/drawing/2014/main" id="{C0F5F6C7-2BE8-6E46-B172-CF7D50F7AEB8}"/>
              </a:ext>
            </a:extLst>
          </p:cNvPr>
          <p:cNvSpPr txBox="1"/>
          <p:nvPr/>
        </p:nvSpPr>
        <p:spPr>
          <a:xfrm>
            <a:off x="445770" y="1735512"/>
            <a:ext cx="9212321" cy="1605952"/>
          </a:xfrm>
          <a:prstGeom prst="rect">
            <a:avLst/>
          </a:prstGeom>
          <a:noFill/>
        </p:spPr>
        <p:txBody>
          <a:bodyPr wrap="square" rtlCol="0">
            <a:spAutoFit/>
          </a:bodyPr>
          <a:lstStyle/>
          <a:p>
            <a:r>
              <a:rPr lang="en-US" sz="894" dirty="0"/>
              <a:t>I hereby authorize Brink’s, Incorporated and its affiliates or those acting with its permission (collectively, “Brink’s”) to use, reproduce and distribute my name, voice, likeness, photograph and/or any other representation of me in connection with printed materials or other media it distributes, displays, transmits or exhibits.  Such distributions, displays, transmissions or exhibits may include, but are not limited to, publications, newsletters, magazines, brochures, CD ROMs, websites and/or videos for internal or external purposes.  </a:t>
            </a:r>
          </a:p>
          <a:p>
            <a:r>
              <a:rPr lang="en-US" sz="894" dirty="0"/>
              <a:t>I understand that my authorization grants Brink’s the right to use, reproduce and distribute my name, voice, likeness, photograph and/or any other representation of me without compensation or further notice.  </a:t>
            </a:r>
          </a:p>
          <a:p>
            <a:r>
              <a:rPr lang="en-US" sz="894" dirty="0"/>
              <a:t>	</a:t>
            </a:r>
          </a:p>
          <a:p>
            <a:r>
              <a:rPr lang="en-US" sz="894" dirty="0"/>
              <a:t>I certify that I am 18 years of age or older, and I hereby release and discharge Brink’s for any and all liability arising out of or relating to the foregoing.</a:t>
            </a:r>
          </a:p>
          <a:p>
            <a:r>
              <a:rPr lang="en-US" sz="894" dirty="0"/>
              <a:t> </a:t>
            </a:r>
          </a:p>
          <a:p>
            <a:r>
              <a:rPr lang="en-US" sz="894" dirty="0"/>
              <a:t>I have read and understand this release. Acknowledged and Consented to:</a:t>
            </a:r>
          </a:p>
          <a:p>
            <a:r>
              <a:rPr lang="en-US" sz="894" b="1" i="1" dirty="0"/>
              <a:t>Please fill out completely.</a:t>
            </a:r>
            <a:endParaRPr lang="en-US" sz="894" dirty="0"/>
          </a:p>
          <a:p>
            <a:endParaRPr lang="en-US" sz="894" dirty="0"/>
          </a:p>
        </p:txBody>
      </p:sp>
    </p:spTree>
    <p:extLst>
      <p:ext uri="{BB962C8B-B14F-4D97-AF65-F5344CB8AC3E}">
        <p14:creationId xmlns:p14="http://schemas.microsoft.com/office/powerpoint/2010/main" val="385172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A875-A696-C641-84AA-B0A8A06641FD}"/>
              </a:ext>
            </a:extLst>
          </p:cNvPr>
          <p:cNvSpPr>
            <a:spLocks noGrp="1"/>
          </p:cNvSpPr>
          <p:nvPr>
            <p:ph type="title"/>
          </p:nvPr>
        </p:nvSpPr>
        <p:spPr/>
        <p:txBody>
          <a:bodyPr/>
          <a:lstStyle/>
          <a:p>
            <a:r>
              <a:rPr lang="en-US" dirty="0"/>
              <a:t>Certificates</a:t>
            </a:r>
            <a:endParaRPr lang="en-US"/>
          </a:p>
        </p:txBody>
      </p:sp>
    </p:spTree>
    <p:extLst>
      <p:ext uri="{BB962C8B-B14F-4D97-AF65-F5344CB8AC3E}">
        <p14:creationId xmlns:p14="http://schemas.microsoft.com/office/powerpoint/2010/main" val="14873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2128-6A8F-6A4D-8720-435C2BA4707C}"/>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CE9FC49D-653E-7A41-81FD-5A705E91BB96}"/>
              </a:ext>
            </a:extLst>
          </p:cNvPr>
          <p:cNvSpPr>
            <a:spLocks noGrp="1"/>
          </p:cNvSpPr>
          <p:nvPr>
            <p:ph type="body" sz="quarter" idx="15"/>
          </p:nvPr>
        </p:nvSpPr>
        <p:spPr>
          <a:xfrm>
            <a:off x="445770" y="822960"/>
            <a:ext cx="9014460" cy="369332"/>
          </a:xfrm>
        </p:spPr>
        <p:txBody>
          <a:bodyPr/>
          <a:lstStyle/>
          <a:p>
            <a:r>
              <a:rPr lang="en-US" dirty="0">
                <a:solidFill>
                  <a:schemeClr val="tx1"/>
                </a:solidFill>
              </a:rPr>
              <a:t>  </a:t>
            </a:r>
          </a:p>
        </p:txBody>
      </p:sp>
      <p:sp>
        <p:nvSpPr>
          <p:cNvPr id="4" name="Content Placeholder 3">
            <a:extLst>
              <a:ext uri="{FF2B5EF4-FFF2-40B4-BE49-F238E27FC236}">
                <a16:creationId xmlns:a16="http://schemas.microsoft.com/office/drawing/2014/main" id="{B0F5D80E-4AB0-924B-8229-2F80D69268B0}"/>
              </a:ext>
            </a:extLst>
          </p:cNvPr>
          <p:cNvSpPr>
            <a:spLocks noGrp="1"/>
          </p:cNvSpPr>
          <p:nvPr>
            <p:ph sz="quarter" idx="17"/>
          </p:nvPr>
        </p:nvSpPr>
        <p:spPr>
          <a:xfrm>
            <a:off x="445770" y="1371600"/>
            <a:ext cx="9020394" cy="2031325"/>
          </a:xfrm>
        </p:spPr>
        <p:txBody>
          <a:bodyPr/>
          <a:lstStyle/>
          <a:p>
            <a:pPr marL="407987" indent="-285750">
              <a:spcAft>
                <a:spcPts val="0"/>
              </a:spcAft>
            </a:pPr>
            <a:r>
              <a:rPr lang="en-US" dirty="0">
                <a:solidFill>
                  <a:schemeClr val="tx2"/>
                </a:solidFill>
                <a:latin typeface="Arial" panose="020B0604020202020204" pitchFamily="34" charset="0"/>
                <a:cs typeface="Arial" panose="020B0604020202020204" pitchFamily="34" charset="0"/>
              </a:rPr>
              <a:t>What is the Lean recognition program and what are the benefits</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Levels of recognition</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How the recognition program works &amp; criteria</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Program timeline</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Sample Diamond communications</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Photo consent &amp; release form </a:t>
            </a:r>
          </a:p>
          <a:p>
            <a:pPr marL="407987" indent="-285750">
              <a:spcAft>
                <a:spcPts val="0"/>
              </a:spcAft>
            </a:pPr>
            <a:r>
              <a:rPr lang="en-US" dirty="0">
                <a:solidFill>
                  <a:schemeClr val="tx2"/>
                </a:solidFill>
                <a:latin typeface="Arial" panose="020B0604020202020204" pitchFamily="34" charset="0"/>
                <a:cs typeface="Arial" panose="020B0604020202020204" pitchFamily="34" charset="0"/>
              </a:rPr>
              <a:t>Recognition certificates</a:t>
            </a:r>
          </a:p>
        </p:txBody>
      </p:sp>
      <p:sp>
        <p:nvSpPr>
          <p:cNvPr id="6" name="Content Placeholder 3">
            <a:extLst>
              <a:ext uri="{FF2B5EF4-FFF2-40B4-BE49-F238E27FC236}">
                <a16:creationId xmlns:a16="http://schemas.microsoft.com/office/drawing/2014/main" id="{A47B02F7-64BF-A545-A8DF-931BF247C428}"/>
              </a:ext>
            </a:extLst>
          </p:cNvPr>
          <p:cNvSpPr txBox="1">
            <a:spLocks/>
          </p:cNvSpPr>
          <p:nvPr/>
        </p:nvSpPr>
        <p:spPr>
          <a:xfrm>
            <a:off x="365760" y="5850374"/>
            <a:ext cx="9452610" cy="269304"/>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91440">
              <a:spcAft>
                <a:spcPts val="1200"/>
              </a:spcAft>
              <a:buNone/>
            </a:pPr>
            <a:r>
              <a:rPr lang="en-US" sz="1150" b="1" dirty="0"/>
              <a:t>Note, this presentation is in A4 sizing format to facilitate the download and printing of the enclosed Lean recognition certificates.</a:t>
            </a:r>
          </a:p>
        </p:txBody>
      </p:sp>
    </p:spTree>
    <p:extLst>
      <p:ext uri="{BB962C8B-B14F-4D97-AF65-F5344CB8AC3E}">
        <p14:creationId xmlns:p14="http://schemas.microsoft.com/office/powerpoint/2010/main" val="5168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864E-9CE2-B247-996C-939487BBEFF0}"/>
              </a:ext>
            </a:extLst>
          </p:cNvPr>
          <p:cNvSpPr>
            <a:spLocks noGrp="1"/>
          </p:cNvSpPr>
          <p:nvPr>
            <p:ph type="title"/>
          </p:nvPr>
        </p:nvSpPr>
        <p:spPr/>
        <p:txBody>
          <a:bodyPr/>
          <a:lstStyle/>
          <a:p>
            <a:r>
              <a:rPr lang="en-US" dirty="0"/>
              <a:t>Instructions for Certificates</a:t>
            </a:r>
            <a:endParaRPr lang="en-US"/>
          </a:p>
        </p:txBody>
      </p:sp>
      <p:sp>
        <p:nvSpPr>
          <p:cNvPr id="3" name="Content Placeholder 2">
            <a:extLst>
              <a:ext uri="{FF2B5EF4-FFF2-40B4-BE49-F238E27FC236}">
                <a16:creationId xmlns:a16="http://schemas.microsoft.com/office/drawing/2014/main" id="{F1B51247-70A2-C247-9E27-96BB44416499}"/>
              </a:ext>
            </a:extLst>
          </p:cNvPr>
          <p:cNvSpPr>
            <a:spLocks noGrp="1"/>
          </p:cNvSpPr>
          <p:nvPr>
            <p:ph sz="quarter" idx="13"/>
          </p:nvPr>
        </p:nvSpPr>
        <p:spPr>
          <a:xfrm>
            <a:off x="439838" y="1371600"/>
            <a:ext cx="9032259" cy="3554819"/>
          </a:xfrm>
        </p:spPr>
        <p:txBody>
          <a:bodyPr/>
          <a:lstStyle/>
          <a:p>
            <a:pPr>
              <a:spcAft>
                <a:spcPts val="600"/>
              </a:spcAft>
            </a:pPr>
            <a:r>
              <a:rPr lang="en-US" dirty="0">
                <a:solidFill>
                  <a:schemeClr val="tx1"/>
                </a:solidFill>
              </a:rPr>
              <a:t>The following slides are Lean Award certificates for each of our three categories of recognition: </a:t>
            </a:r>
          </a:p>
          <a:p>
            <a:pPr marL="403225" lvl="1" indent="-173038">
              <a:spcAft>
                <a:spcPts val="600"/>
              </a:spcAft>
            </a:pPr>
            <a:r>
              <a:rPr lang="en-US" dirty="0">
                <a:solidFill>
                  <a:schemeClr val="tx1"/>
                </a:solidFill>
              </a:rPr>
              <a:t>Emerald</a:t>
            </a:r>
          </a:p>
          <a:p>
            <a:pPr marL="403225" lvl="1" indent="-173038">
              <a:spcAft>
                <a:spcPts val="600"/>
              </a:spcAft>
            </a:pPr>
            <a:r>
              <a:rPr lang="en-US" dirty="0">
                <a:solidFill>
                  <a:schemeClr val="tx1"/>
                </a:solidFill>
              </a:rPr>
              <a:t>Ruby</a:t>
            </a:r>
          </a:p>
          <a:p>
            <a:pPr marL="403225" lvl="1" indent="-173038">
              <a:spcAft>
                <a:spcPts val="1200"/>
              </a:spcAft>
            </a:pPr>
            <a:r>
              <a:rPr lang="en-US" dirty="0">
                <a:solidFill>
                  <a:schemeClr val="tx1"/>
                </a:solidFill>
              </a:rPr>
              <a:t>Diamond</a:t>
            </a:r>
          </a:p>
          <a:p>
            <a:pPr>
              <a:spcAft>
                <a:spcPts val="1200"/>
              </a:spcAft>
            </a:pPr>
            <a:r>
              <a:rPr lang="en-US" dirty="0">
                <a:solidFill>
                  <a:schemeClr val="tx1"/>
                </a:solidFill>
              </a:rPr>
              <a:t>Countries can translate the certificates into their language and fill in the details for their award winners: name and project. </a:t>
            </a:r>
          </a:p>
          <a:p>
            <a:pPr>
              <a:spcAft>
                <a:spcPts val="1200"/>
              </a:spcAft>
            </a:pPr>
            <a:r>
              <a:rPr lang="en-US" dirty="0">
                <a:solidFill>
                  <a:schemeClr val="tx1"/>
                </a:solidFill>
              </a:rPr>
              <a:t>The design of the certificates should not be modified as we are trying to maintain consistency across all our Lean tools. </a:t>
            </a:r>
          </a:p>
          <a:p>
            <a:pPr>
              <a:spcAft>
                <a:spcPts val="1200"/>
              </a:spcAft>
            </a:pPr>
            <a:endParaRPr lang="en-US" dirty="0">
              <a:solidFill>
                <a:srgbClr val="FF0000"/>
              </a:solidFill>
              <a:highlight>
                <a:srgbClr val="FFFF00"/>
              </a:highlight>
            </a:endParaRPr>
          </a:p>
        </p:txBody>
      </p:sp>
    </p:spTree>
    <p:extLst>
      <p:ext uri="{BB962C8B-B14F-4D97-AF65-F5344CB8AC3E}">
        <p14:creationId xmlns:p14="http://schemas.microsoft.com/office/powerpoint/2010/main" val="1575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5EA7A57D-EE9A-E34C-939A-DFB5B40BFE20}"/>
              </a:ext>
            </a:extLst>
          </p:cNvPr>
          <p:cNvSpPr>
            <a:spLocks noGrp="1"/>
          </p:cNvSpPr>
          <p:nvPr>
            <p:ph type="body" sz="quarter" idx="10"/>
          </p:nvPr>
        </p:nvSpPr>
        <p:spPr/>
        <p:txBody>
          <a:bodyPr/>
          <a:lstStyle/>
          <a:p>
            <a:r>
              <a:rPr lang="en-US"/>
              <a:t>&lt;Name&gt;</a:t>
            </a:r>
          </a:p>
        </p:txBody>
      </p:sp>
      <p:sp>
        <p:nvSpPr>
          <p:cNvPr id="11" name="Text Placeholder 13">
            <a:extLst>
              <a:ext uri="{FF2B5EF4-FFF2-40B4-BE49-F238E27FC236}">
                <a16:creationId xmlns:a16="http://schemas.microsoft.com/office/drawing/2014/main" id="{42C5030E-C1AF-E74A-BE5D-88A382B89E12}"/>
              </a:ext>
            </a:extLst>
          </p:cNvPr>
          <p:cNvSpPr>
            <a:spLocks noGrp="1"/>
          </p:cNvSpPr>
          <p:nvPr>
            <p:ph type="body" sz="quarter" idx="11"/>
          </p:nvPr>
        </p:nvSpPr>
        <p:spPr/>
        <p:txBody>
          <a:bodyPr/>
          <a:lstStyle/>
          <a:p>
            <a:r>
              <a:rPr lang="en-US"/>
              <a:t>For successfully implementing the A3</a:t>
            </a:r>
          </a:p>
        </p:txBody>
      </p:sp>
      <p:sp>
        <p:nvSpPr>
          <p:cNvPr id="12" name="Text Placeholder 14">
            <a:extLst>
              <a:ext uri="{FF2B5EF4-FFF2-40B4-BE49-F238E27FC236}">
                <a16:creationId xmlns:a16="http://schemas.microsoft.com/office/drawing/2014/main" id="{52BA94A3-E871-8642-9C38-0DB965604C65}"/>
              </a:ext>
            </a:extLst>
          </p:cNvPr>
          <p:cNvSpPr>
            <a:spLocks noGrp="1"/>
          </p:cNvSpPr>
          <p:nvPr>
            <p:ph type="body" sz="quarter" idx="12"/>
          </p:nvPr>
        </p:nvSpPr>
        <p:spPr/>
        <p:txBody>
          <a:bodyPr/>
          <a:lstStyle/>
          <a:p>
            <a:r>
              <a:rPr lang="en-US"/>
              <a:t>&lt;Name of A3&gt;</a:t>
            </a:r>
          </a:p>
        </p:txBody>
      </p:sp>
      <p:sp>
        <p:nvSpPr>
          <p:cNvPr id="13" name="Text Placeholder 15">
            <a:extLst>
              <a:ext uri="{FF2B5EF4-FFF2-40B4-BE49-F238E27FC236}">
                <a16:creationId xmlns:a16="http://schemas.microsoft.com/office/drawing/2014/main" id="{375A6F35-8D3F-4848-8381-EB5ED4B013EF}"/>
              </a:ext>
            </a:extLst>
          </p:cNvPr>
          <p:cNvSpPr>
            <a:spLocks noGrp="1"/>
          </p:cNvSpPr>
          <p:nvPr>
            <p:ph type="body" sz="quarter" idx="13"/>
          </p:nvPr>
        </p:nvSpPr>
        <p:spPr/>
        <p:txBody>
          <a:bodyPr/>
          <a:lstStyle/>
          <a:p>
            <a:r>
              <a:rPr lang="en-US"/>
              <a:t>&lt;Date&gt;</a:t>
            </a:r>
          </a:p>
        </p:txBody>
      </p:sp>
      <p:sp>
        <p:nvSpPr>
          <p:cNvPr id="15" name="Text Placeholder 1">
            <a:extLst>
              <a:ext uri="{FF2B5EF4-FFF2-40B4-BE49-F238E27FC236}">
                <a16:creationId xmlns:a16="http://schemas.microsoft.com/office/drawing/2014/main" id="{0253D808-49A1-8C4B-98BA-E40AFC8056C1}"/>
              </a:ext>
            </a:extLst>
          </p:cNvPr>
          <p:cNvSpPr>
            <a:spLocks noGrp="1"/>
          </p:cNvSpPr>
          <p:nvPr>
            <p:ph type="body" sz="quarter" idx="15"/>
          </p:nvPr>
        </p:nvSpPr>
        <p:spPr/>
        <p:txBody>
          <a:bodyPr/>
          <a:lstStyle/>
          <a:p>
            <a:r>
              <a:rPr lang="en-US"/>
              <a:t>Presented to:</a:t>
            </a:r>
          </a:p>
        </p:txBody>
      </p:sp>
      <p:sp>
        <p:nvSpPr>
          <p:cNvPr id="16" name="Text Placeholder 3">
            <a:extLst>
              <a:ext uri="{FF2B5EF4-FFF2-40B4-BE49-F238E27FC236}">
                <a16:creationId xmlns:a16="http://schemas.microsoft.com/office/drawing/2014/main" id="{259A7B18-61DF-8E41-860A-ADFA3D4CF75B}"/>
              </a:ext>
            </a:extLst>
          </p:cNvPr>
          <p:cNvSpPr>
            <a:spLocks noGrp="1"/>
          </p:cNvSpPr>
          <p:nvPr>
            <p:ph type="body" sz="quarter" idx="17"/>
          </p:nvPr>
        </p:nvSpPr>
        <p:spPr/>
        <p:txBody>
          <a:bodyPr/>
          <a:lstStyle/>
          <a:p>
            <a:r>
              <a:rPr lang="en-US"/>
              <a:t>lean recognition award</a:t>
            </a:r>
          </a:p>
        </p:txBody>
      </p:sp>
      <p:sp>
        <p:nvSpPr>
          <p:cNvPr id="9" name="Text Placeholder 8">
            <a:extLst>
              <a:ext uri="{FF2B5EF4-FFF2-40B4-BE49-F238E27FC236}">
                <a16:creationId xmlns:a16="http://schemas.microsoft.com/office/drawing/2014/main" id="{8B20A493-1BB2-C14E-A6DF-A05FB1FD6B91}"/>
              </a:ext>
            </a:extLst>
          </p:cNvPr>
          <p:cNvSpPr>
            <a:spLocks noGrp="1"/>
          </p:cNvSpPr>
          <p:nvPr>
            <p:ph type="body" sz="quarter" idx="16"/>
          </p:nvPr>
        </p:nvSpPr>
        <p:spPr/>
        <p:txBody>
          <a:bodyPr/>
          <a:lstStyle/>
          <a:p>
            <a:r>
              <a:rPr lang="en-US"/>
              <a:t>Emerald award</a:t>
            </a:r>
          </a:p>
        </p:txBody>
      </p:sp>
      <p:sp>
        <p:nvSpPr>
          <p:cNvPr id="14" name="Text Placeholder 45">
            <a:extLst>
              <a:ext uri="{FF2B5EF4-FFF2-40B4-BE49-F238E27FC236}">
                <a16:creationId xmlns:a16="http://schemas.microsoft.com/office/drawing/2014/main" id="{D2B99213-1973-4645-99AE-6894045963CB}"/>
              </a:ext>
            </a:extLst>
          </p:cNvPr>
          <p:cNvSpPr>
            <a:spLocks noGrp="1"/>
          </p:cNvSpPr>
          <p:nvPr>
            <p:ph type="body" sz="quarter" idx="14" hasCustomPrompt="1"/>
          </p:nvPr>
        </p:nvSpPr>
        <p:spPr>
          <a:xfrm>
            <a:off x="3926540" y="6098264"/>
            <a:ext cx="5331759" cy="261610"/>
          </a:xfrm>
          <a:prstGeom prst="rect">
            <a:avLst/>
          </a:prstGeom>
        </p:spPr>
        <p:txBody>
          <a:bodyPr wrap="square">
            <a:spAutoFit/>
          </a:bodyPr>
          <a:lstStyle>
            <a:lvl1pPr marL="0" indent="0" algn="ctr">
              <a:buNone/>
              <a:defRPr sz="1100" b="1"/>
            </a:lvl1pPr>
          </a:lstStyle>
          <a:p>
            <a:pPr lvl="0"/>
            <a:r>
              <a:rPr lang="en-US" dirty="0"/>
              <a:t>&lt;Country General Manager&gt;  |  &lt;Country&gt;</a:t>
            </a:r>
          </a:p>
        </p:txBody>
      </p:sp>
    </p:spTree>
    <p:extLst>
      <p:ext uri="{BB962C8B-B14F-4D97-AF65-F5344CB8AC3E}">
        <p14:creationId xmlns:p14="http://schemas.microsoft.com/office/powerpoint/2010/main" val="2186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053FDD1-A5B0-CA41-9C2C-F1D2329F6FCF}"/>
              </a:ext>
            </a:extLst>
          </p:cNvPr>
          <p:cNvSpPr>
            <a:spLocks noGrp="1"/>
          </p:cNvSpPr>
          <p:nvPr>
            <p:ph type="body" sz="quarter" idx="10"/>
          </p:nvPr>
        </p:nvSpPr>
        <p:spPr/>
        <p:txBody>
          <a:bodyPr/>
          <a:lstStyle/>
          <a:p>
            <a:r>
              <a:rPr lang="en-US"/>
              <a:t>&lt;Name&gt;</a:t>
            </a:r>
          </a:p>
        </p:txBody>
      </p:sp>
      <p:sp>
        <p:nvSpPr>
          <p:cNvPr id="14" name="Text Placeholder 13">
            <a:extLst>
              <a:ext uri="{FF2B5EF4-FFF2-40B4-BE49-F238E27FC236}">
                <a16:creationId xmlns:a16="http://schemas.microsoft.com/office/drawing/2014/main" id="{F0F6C90F-7EA0-A84B-84B5-380170E853D8}"/>
              </a:ext>
            </a:extLst>
          </p:cNvPr>
          <p:cNvSpPr>
            <a:spLocks noGrp="1"/>
          </p:cNvSpPr>
          <p:nvPr>
            <p:ph type="body" sz="quarter" idx="11"/>
          </p:nvPr>
        </p:nvSpPr>
        <p:spPr/>
        <p:txBody>
          <a:bodyPr/>
          <a:lstStyle/>
          <a:p>
            <a:r>
              <a:rPr lang="en-US"/>
              <a:t>For successfully implementing the A3</a:t>
            </a:r>
          </a:p>
        </p:txBody>
      </p:sp>
      <p:sp>
        <p:nvSpPr>
          <p:cNvPr id="15" name="Text Placeholder 14">
            <a:extLst>
              <a:ext uri="{FF2B5EF4-FFF2-40B4-BE49-F238E27FC236}">
                <a16:creationId xmlns:a16="http://schemas.microsoft.com/office/drawing/2014/main" id="{3D089478-4DD3-924F-924F-45BAF30B2904}"/>
              </a:ext>
            </a:extLst>
          </p:cNvPr>
          <p:cNvSpPr>
            <a:spLocks noGrp="1"/>
          </p:cNvSpPr>
          <p:nvPr>
            <p:ph type="body" sz="quarter" idx="12"/>
          </p:nvPr>
        </p:nvSpPr>
        <p:spPr/>
        <p:txBody>
          <a:bodyPr/>
          <a:lstStyle/>
          <a:p>
            <a:r>
              <a:rPr lang="en-US"/>
              <a:t>&lt;Name of A3&gt;</a:t>
            </a:r>
          </a:p>
        </p:txBody>
      </p:sp>
      <p:sp>
        <p:nvSpPr>
          <p:cNvPr id="16" name="Text Placeholder 15">
            <a:extLst>
              <a:ext uri="{FF2B5EF4-FFF2-40B4-BE49-F238E27FC236}">
                <a16:creationId xmlns:a16="http://schemas.microsoft.com/office/drawing/2014/main" id="{F4324C37-E814-4642-A57E-F586320A3968}"/>
              </a:ext>
            </a:extLst>
          </p:cNvPr>
          <p:cNvSpPr>
            <a:spLocks noGrp="1"/>
          </p:cNvSpPr>
          <p:nvPr>
            <p:ph type="body" sz="quarter" idx="13"/>
          </p:nvPr>
        </p:nvSpPr>
        <p:spPr/>
        <p:txBody>
          <a:bodyPr/>
          <a:lstStyle/>
          <a:p>
            <a:r>
              <a:rPr lang="en-US"/>
              <a:t>&lt;Date&gt;</a:t>
            </a:r>
          </a:p>
        </p:txBody>
      </p:sp>
      <p:sp>
        <p:nvSpPr>
          <p:cNvPr id="2" name="Text Placeholder 1">
            <a:extLst>
              <a:ext uri="{FF2B5EF4-FFF2-40B4-BE49-F238E27FC236}">
                <a16:creationId xmlns:a16="http://schemas.microsoft.com/office/drawing/2014/main" id="{F7858EC2-EB90-494F-9950-4B8E9A519B1C}"/>
              </a:ext>
            </a:extLst>
          </p:cNvPr>
          <p:cNvSpPr>
            <a:spLocks noGrp="1"/>
          </p:cNvSpPr>
          <p:nvPr>
            <p:ph type="body" sz="quarter" idx="15"/>
          </p:nvPr>
        </p:nvSpPr>
        <p:spPr/>
        <p:txBody>
          <a:bodyPr/>
          <a:lstStyle/>
          <a:p>
            <a:r>
              <a:rPr lang="en-US"/>
              <a:t>Presented to:</a:t>
            </a:r>
          </a:p>
        </p:txBody>
      </p:sp>
      <p:sp>
        <p:nvSpPr>
          <p:cNvPr id="3" name="Text Placeholder 2">
            <a:extLst>
              <a:ext uri="{FF2B5EF4-FFF2-40B4-BE49-F238E27FC236}">
                <a16:creationId xmlns:a16="http://schemas.microsoft.com/office/drawing/2014/main" id="{1638350F-F7F9-E543-A722-121F2749D412}"/>
              </a:ext>
            </a:extLst>
          </p:cNvPr>
          <p:cNvSpPr>
            <a:spLocks noGrp="1"/>
          </p:cNvSpPr>
          <p:nvPr>
            <p:ph type="body" sz="quarter" idx="16"/>
          </p:nvPr>
        </p:nvSpPr>
        <p:spPr/>
        <p:txBody>
          <a:bodyPr/>
          <a:lstStyle/>
          <a:p>
            <a:r>
              <a:rPr lang="en-US"/>
              <a:t>ruby award</a:t>
            </a:r>
          </a:p>
        </p:txBody>
      </p:sp>
      <p:sp>
        <p:nvSpPr>
          <p:cNvPr id="4" name="Text Placeholder 3">
            <a:extLst>
              <a:ext uri="{FF2B5EF4-FFF2-40B4-BE49-F238E27FC236}">
                <a16:creationId xmlns:a16="http://schemas.microsoft.com/office/drawing/2014/main" id="{573CFEFE-772C-944F-A64D-D73D6747B3D2}"/>
              </a:ext>
            </a:extLst>
          </p:cNvPr>
          <p:cNvSpPr>
            <a:spLocks noGrp="1"/>
          </p:cNvSpPr>
          <p:nvPr>
            <p:ph type="body" sz="quarter" idx="17"/>
          </p:nvPr>
        </p:nvSpPr>
        <p:spPr/>
        <p:txBody>
          <a:bodyPr/>
          <a:lstStyle/>
          <a:p>
            <a:r>
              <a:rPr lang="en-US"/>
              <a:t>lean recognition award</a:t>
            </a:r>
          </a:p>
        </p:txBody>
      </p:sp>
      <p:sp>
        <p:nvSpPr>
          <p:cNvPr id="10" name="Text Placeholder 45">
            <a:extLst>
              <a:ext uri="{FF2B5EF4-FFF2-40B4-BE49-F238E27FC236}">
                <a16:creationId xmlns:a16="http://schemas.microsoft.com/office/drawing/2014/main" id="{FCC0C4D4-E00D-C148-853F-55F35A00E6F7}"/>
              </a:ext>
            </a:extLst>
          </p:cNvPr>
          <p:cNvSpPr>
            <a:spLocks noGrp="1"/>
          </p:cNvSpPr>
          <p:nvPr>
            <p:ph type="body" sz="quarter" idx="14" hasCustomPrompt="1"/>
          </p:nvPr>
        </p:nvSpPr>
        <p:spPr>
          <a:xfrm>
            <a:off x="3926540" y="6098264"/>
            <a:ext cx="5331759" cy="261610"/>
          </a:xfrm>
          <a:prstGeom prst="rect">
            <a:avLst/>
          </a:prstGeom>
        </p:spPr>
        <p:txBody>
          <a:bodyPr wrap="square">
            <a:spAutoFit/>
          </a:bodyPr>
          <a:lstStyle>
            <a:lvl1pPr marL="0" indent="0" algn="ctr">
              <a:buNone/>
              <a:defRPr sz="1100" b="1"/>
            </a:lvl1pPr>
          </a:lstStyle>
          <a:p>
            <a:pPr lvl="0"/>
            <a:r>
              <a:rPr lang="en-US" dirty="0"/>
              <a:t>&lt;Country General Manager&gt;  |  &lt;Country&gt;</a:t>
            </a:r>
          </a:p>
        </p:txBody>
      </p:sp>
    </p:spTree>
    <p:extLst>
      <p:ext uri="{BB962C8B-B14F-4D97-AF65-F5344CB8AC3E}">
        <p14:creationId xmlns:p14="http://schemas.microsoft.com/office/powerpoint/2010/main" val="379376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22640-567E-CB47-9891-655F6564C0D0}"/>
              </a:ext>
            </a:extLst>
          </p:cNvPr>
          <p:cNvSpPr>
            <a:spLocks noGrp="1"/>
          </p:cNvSpPr>
          <p:nvPr>
            <p:ph type="body" sz="quarter" idx="10"/>
          </p:nvPr>
        </p:nvSpPr>
        <p:spPr/>
        <p:txBody>
          <a:bodyPr/>
          <a:lstStyle/>
          <a:p>
            <a:r>
              <a:rPr lang="en-US"/>
              <a:t>&lt;Name&gt;</a:t>
            </a:r>
          </a:p>
        </p:txBody>
      </p:sp>
      <p:sp>
        <p:nvSpPr>
          <p:cNvPr id="3" name="Text Placeholder 2">
            <a:extLst>
              <a:ext uri="{FF2B5EF4-FFF2-40B4-BE49-F238E27FC236}">
                <a16:creationId xmlns:a16="http://schemas.microsoft.com/office/drawing/2014/main" id="{2FEA798C-27BF-1E45-AAF2-043B84A29185}"/>
              </a:ext>
            </a:extLst>
          </p:cNvPr>
          <p:cNvSpPr>
            <a:spLocks noGrp="1"/>
          </p:cNvSpPr>
          <p:nvPr>
            <p:ph type="body" sz="quarter" idx="11"/>
          </p:nvPr>
        </p:nvSpPr>
        <p:spPr/>
        <p:txBody>
          <a:bodyPr/>
          <a:lstStyle/>
          <a:p>
            <a:r>
              <a:rPr lang="en-US"/>
              <a:t>For successfully implementing the A3</a:t>
            </a:r>
          </a:p>
        </p:txBody>
      </p:sp>
      <p:sp>
        <p:nvSpPr>
          <p:cNvPr id="4" name="Text Placeholder 3">
            <a:extLst>
              <a:ext uri="{FF2B5EF4-FFF2-40B4-BE49-F238E27FC236}">
                <a16:creationId xmlns:a16="http://schemas.microsoft.com/office/drawing/2014/main" id="{5905D481-40F6-D048-8C5C-678D0DB5C855}"/>
              </a:ext>
            </a:extLst>
          </p:cNvPr>
          <p:cNvSpPr>
            <a:spLocks noGrp="1"/>
          </p:cNvSpPr>
          <p:nvPr>
            <p:ph type="body" sz="quarter" idx="12"/>
          </p:nvPr>
        </p:nvSpPr>
        <p:spPr/>
        <p:txBody>
          <a:bodyPr/>
          <a:lstStyle/>
          <a:p>
            <a:r>
              <a:rPr lang="en-US"/>
              <a:t>&lt;Name of A3&gt;</a:t>
            </a:r>
          </a:p>
        </p:txBody>
      </p:sp>
      <p:sp>
        <p:nvSpPr>
          <p:cNvPr id="5" name="Text Placeholder 4">
            <a:extLst>
              <a:ext uri="{FF2B5EF4-FFF2-40B4-BE49-F238E27FC236}">
                <a16:creationId xmlns:a16="http://schemas.microsoft.com/office/drawing/2014/main" id="{9E46E5AF-1D8B-5F45-8C23-4637BA498D22}"/>
              </a:ext>
            </a:extLst>
          </p:cNvPr>
          <p:cNvSpPr>
            <a:spLocks noGrp="1"/>
          </p:cNvSpPr>
          <p:nvPr>
            <p:ph type="body" sz="quarter" idx="13"/>
          </p:nvPr>
        </p:nvSpPr>
        <p:spPr/>
        <p:txBody>
          <a:bodyPr/>
          <a:lstStyle/>
          <a:p>
            <a:r>
              <a:rPr lang="en-US" dirty="0"/>
              <a:t>&lt;Date&gt;</a:t>
            </a:r>
          </a:p>
        </p:txBody>
      </p:sp>
      <p:sp>
        <p:nvSpPr>
          <p:cNvPr id="7" name="Text Placeholder 6">
            <a:extLst>
              <a:ext uri="{FF2B5EF4-FFF2-40B4-BE49-F238E27FC236}">
                <a16:creationId xmlns:a16="http://schemas.microsoft.com/office/drawing/2014/main" id="{4203566D-A0B2-B145-96B5-DE625C39962C}"/>
              </a:ext>
            </a:extLst>
          </p:cNvPr>
          <p:cNvSpPr>
            <a:spLocks noGrp="1"/>
          </p:cNvSpPr>
          <p:nvPr>
            <p:ph type="body" sz="quarter" idx="15"/>
          </p:nvPr>
        </p:nvSpPr>
        <p:spPr/>
        <p:txBody>
          <a:bodyPr/>
          <a:lstStyle/>
          <a:p>
            <a:r>
              <a:rPr lang="en-US"/>
              <a:t>Presented to:</a:t>
            </a:r>
          </a:p>
        </p:txBody>
      </p:sp>
      <p:sp>
        <p:nvSpPr>
          <p:cNvPr id="9" name="Text Placeholder 8">
            <a:extLst>
              <a:ext uri="{FF2B5EF4-FFF2-40B4-BE49-F238E27FC236}">
                <a16:creationId xmlns:a16="http://schemas.microsoft.com/office/drawing/2014/main" id="{CC8A334E-3C1F-CD4B-8086-E10A71372D30}"/>
              </a:ext>
            </a:extLst>
          </p:cNvPr>
          <p:cNvSpPr>
            <a:spLocks noGrp="1"/>
          </p:cNvSpPr>
          <p:nvPr>
            <p:ph type="body" sz="quarter" idx="17"/>
          </p:nvPr>
        </p:nvSpPr>
        <p:spPr/>
        <p:txBody>
          <a:bodyPr/>
          <a:lstStyle/>
          <a:p>
            <a:r>
              <a:rPr lang="en-US" dirty="0"/>
              <a:t>Lean recognition award</a:t>
            </a:r>
          </a:p>
        </p:txBody>
      </p:sp>
      <p:sp>
        <p:nvSpPr>
          <p:cNvPr id="8" name="Text Placeholder 7">
            <a:extLst>
              <a:ext uri="{FF2B5EF4-FFF2-40B4-BE49-F238E27FC236}">
                <a16:creationId xmlns:a16="http://schemas.microsoft.com/office/drawing/2014/main" id="{0278E31E-FA79-6F48-AA11-74FCED5B279A}"/>
              </a:ext>
            </a:extLst>
          </p:cNvPr>
          <p:cNvSpPr>
            <a:spLocks noGrp="1"/>
          </p:cNvSpPr>
          <p:nvPr>
            <p:ph type="body" sz="quarter" idx="16"/>
          </p:nvPr>
        </p:nvSpPr>
        <p:spPr/>
        <p:txBody>
          <a:bodyPr/>
          <a:lstStyle/>
          <a:p>
            <a:r>
              <a:rPr lang="en-US" dirty="0"/>
              <a:t>Diamond award</a:t>
            </a:r>
          </a:p>
        </p:txBody>
      </p:sp>
      <p:sp>
        <p:nvSpPr>
          <p:cNvPr id="10" name="Text Placeholder 9">
            <a:extLst>
              <a:ext uri="{FF2B5EF4-FFF2-40B4-BE49-F238E27FC236}">
                <a16:creationId xmlns:a16="http://schemas.microsoft.com/office/drawing/2014/main" id="{52C0B211-A32F-3A4A-BB89-349AE7178D92}"/>
              </a:ext>
            </a:extLst>
          </p:cNvPr>
          <p:cNvSpPr>
            <a:spLocks noGrp="1"/>
          </p:cNvSpPr>
          <p:nvPr>
            <p:ph type="body" sz="quarter" idx="18"/>
          </p:nvPr>
        </p:nvSpPr>
        <p:spPr/>
        <p:txBody>
          <a:bodyPr/>
          <a:lstStyle/>
          <a:p>
            <a:r>
              <a:rPr lang="en-US" dirty="0"/>
              <a:t>&lt;Regional President Name&gt;  |  &lt;Title and Region&gt;</a:t>
            </a:r>
          </a:p>
        </p:txBody>
      </p:sp>
      <p:sp>
        <p:nvSpPr>
          <p:cNvPr id="11" name="Text Placeholder 45">
            <a:extLst>
              <a:ext uri="{FF2B5EF4-FFF2-40B4-BE49-F238E27FC236}">
                <a16:creationId xmlns:a16="http://schemas.microsoft.com/office/drawing/2014/main" id="{31E91B47-3D02-CC4B-ABB2-89D6F3E86352}"/>
              </a:ext>
            </a:extLst>
          </p:cNvPr>
          <p:cNvSpPr>
            <a:spLocks noGrp="1"/>
          </p:cNvSpPr>
          <p:nvPr>
            <p:ph type="body" sz="quarter" idx="14" hasCustomPrompt="1"/>
          </p:nvPr>
        </p:nvSpPr>
        <p:spPr>
          <a:prstGeom prst="rect">
            <a:avLst/>
          </a:prstGeom>
        </p:spPr>
        <p:txBody>
          <a:bodyPr wrap="square">
            <a:spAutoFit/>
          </a:bodyPr>
          <a:lstStyle>
            <a:lvl1pPr marL="0" indent="0" algn="ctr">
              <a:buNone/>
              <a:defRPr sz="1100" b="1"/>
            </a:lvl1pPr>
          </a:lstStyle>
          <a:p>
            <a:pPr lvl="0"/>
            <a:r>
              <a:rPr lang="en-US" dirty="0"/>
              <a:t>&lt;Country General Manager&gt;  |  &lt;Country&gt;</a:t>
            </a:r>
          </a:p>
        </p:txBody>
      </p:sp>
    </p:spTree>
    <p:extLst>
      <p:ext uri="{BB962C8B-B14F-4D97-AF65-F5344CB8AC3E}">
        <p14:creationId xmlns:p14="http://schemas.microsoft.com/office/powerpoint/2010/main" val="33916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2128-6A8F-6A4D-8720-435C2BA4707C}"/>
              </a:ext>
            </a:extLst>
          </p:cNvPr>
          <p:cNvSpPr>
            <a:spLocks noGrp="1"/>
          </p:cNvSpPr>
          <p:nvPr>
            <p:ph type="title"/>
          </p:nvPr>
        </p:nvSpPr>
        <p:spPr/>
        <p:txBody>
          <a:bodyPr/>
          <a:lstStyle/>
          <a:p>
            <a:r>
              <a:rPr lang="en-US" dirty="0"/>
              <a:t>About Lean Recognition</a:t>
            </a:r>
            <a:endParaRPr lang="en-US"/>
          </a:p>
        </p:txBody>
      </p:sp>
      <p:sp>
        <p:nvSpPr>
          <p:cNvPr id="3" name="Text Placeholder 2">
            <a:extLst>
              <a:ext uri="{FF2B5EF4-FFF2-40B4-BE49-F238E27FC236}">
                <a16:creationId xmlns:a16="http://schemas.microsoft.com/office/drawing/2014/main" id="{CE9FC49D-653E-7A41-81FD-5A705E91BB96}"/>
              </a:ext>
            </a:extLst>
          </p:cNvPr>
          <p:cNvSpPr>
            <a:spLocks noGrp="1"/>
          </p:cNvSpPr>
          <p:nvPr>
            <p:ph type="body" sz="quarter" idx="15"/>
          </p:nvPr>
        </p:nvSpPr>
        <p:spPr>
          <a:xfrm>
            <a:off x="445770" y="822960"/>
            <a:ext cx="9014460" cy="369332"/>
          </a:xfrm>
        </p:spPr>
        <p:txBody>
          <a:bodyPr/>
          <a:lstStyle/>
          <a:p>
            <a:r>
              <a:rPr lang="en-US" dirty="0">
                <a:solidFill>
                  <a:schemeClr val="tx1"/>
                </a:solidFill>
              </a:rPr>
              <a:t>All regions are expected to have a recognition program </a:t>
            </a:r>
          </a:p>
        </p:txBody>
      </p:sp>
      <p:sp>
        <p:nvSpPr>
          <p:cNvPr id="4" name="Content Placeholder 3">
            <a:extLst>
              <a:ext uri="{FF2B5EF4-FFF2-40B4-BE49-F238E27FC236}">
                <a16:creationId xmlns:a16="http://schemas.microsoft.com/office/drawing/2014/main" id="{B0F5D80E-4AB0-924B-8229-2F80D69268B0}"/>
              </a:ext>
            </a:extLst>
          </p:cNvPr>
          <p:cNvSpPr>
            <a:spLocks noGrp="1"/>
          </p:cNvSpPr>
          <p:nvPr>
            <p:ph sz="quarter" idx="17"/>
          </p:nvPr>
        </p:nvSpPr>
        <p:spPr>
          <a:xfrm>
            <a:off x="445770" y="1371600"/>
            <a:ext cx="9020394" cy="2862322"/>
          </a:xfrm>
        </p:spPr>
        <p:txBody>
          <a:bodyPr/>
          <a:lstStyle/>
          <a:p>
            <a:pPr marL="0" indent="0">
              <a:spcAft>
                <a:spcPts val="0"/>
              </a:spcAft>
              <a:buNone/>
            </a:pPr>
            <a:r>
              <a:rPr lang="en-US" dirty="0">
                <a:solidFill>
                  <a:schemeClr val="tx2"/>
                </a:solidFill>
                <a:latin typeface="Arial" panose="020B0604020202020204" pitchFamily="34" charset="0"/>
                <a:cs typeface="Arial" panose="020B0604020202020204" pitchFamily="34" charset="0"/>
              </a:rPr>
              <a:t>This recognition program celebrates success and recognizes employees who:</a:t>
            </a:r>
          </a:p>
          <a:p>
            <a:pPr marL="288925" indent="-166688">
              <a:spcAft>
                <a:spcPts val="0"/>
              </a:spcAft>
            </a:pPr>
            <a:r>
              <a:rPr lang="en-US" dirty="0">
                <a:solidFill>
                  <a:schemeClr val="tx2"/>
                </a:solidFill>
                <a:latin typeface="Arial" panose="020B0604020202020204" pitchFamily="34" charset="0"/>
                <a:cs typeface="Arial" panose="020B0604020202020204" pitchFamily="34" charset="0"/>
              </a:rPr>
              <a:t>use Lean processes </a:t>
            </a:r>
          </a:p>
          <a:p>
            <a:pPr marL="288925" indent="-166688">
              <a:spcAft>
                <a:spcPts val="0"/>
              </a:spcAft>
            </a:pPr>
            <a:r>
              <a:rPr lang="en-US" dirty="0">
                <a:solidFill>
                  <a:schemeClr val="tx2"/>
                </a:solidFill>
                <a:latin typeface="Arial" panose="020B0604020202020204" pitchFamily="34" charset="0"/>
                <a:cs typeface="Arial" panose="020B0604020202020204" pitchFamily="34" charset="0"/>
              </a:rPr>
              <a:t>exemplify our value of Continuous Improvement to achieve our strategic objective of Operational Excellence</a:t>
            </a:r>
          </a:p>
          <a:p>
            <a:pPr marL="0" indent="0">
              <a:spcAft>
                <a:spcPts val="0"/>
              </a:spcAft>
              <a:buNone/>
            </a:pPr>
            <a:endParaRPr lang="en-US" dirty="0">
              <a:solidFill>
                <a:schemeClr val="tx2"/>
              </a:solidFill>
            </a:endParaRPr>
          </a:p>
          <a:p>
            <a:pPr marL="0" indent="0">
              <a:spcAft>
                <a:spcPts val="0"/>
              </a:spcAft>
              <a:buNone/>
            </a:pPr>
            <a:r>
              <a:rPr lang="en-US" dirty="0">
                <a:solidFill>
                  <a:schemeClr val="tx2"/>
                </a:solidFill>
              </a:rPr>
              <a:t>All employees qualify, except direct reports of country General Managers. </a:t>
            </a:r>
          </a:p>
          <a:p>
            <a:pPr marL="0" indent="0">
              <a:spcAft>
                <a:spcPts val="0"/>
              </a:spcAft>
              <a:buNone/>
            </a:pPr>
            <a:endParaRPr lang="en-US" dirty="0">
              <a:solidFill>
                <a:schemeClr val="tx2"/>
              </a:solidFill>
            </a:endParaRPr>
          </a:p>
          <a:p>
            <a:pPr marL="0" indent="0">
              <a:spcAft>
                <a:spcPts val="0"/>
              </a:spcAft>
              <a:buNone/>
            </a:pPr>
            <a:r>
              <a:rPr lang="en-US" dirty="0">
                <a:solidFill>
                  <a:schemeClr val="tx2"/>
                </a:solidFill>
              </a:rPr>
              <a:t>All countries should have begun implementing their Emerald and Ruby recognition program in 2022, with the first regional Diamond winners chosen and recognized in early 2023. The program repeats annually moving forward. </a:t>
            </a:r>
          </a:p>
        </p:txBody>
      </p:sp>
    </p:spTree>
    <p:extLst>
      <p:ext uri="{BB962C8B-B14F-4D97-AF65-F5344CB8AC3E}">
        <p14:creationId xmlns:p14="http://schemas.microsoft.com/office/powerpoint/2010/main" val="186832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0346-95FD-8F4A-A96B-42F528D2AFBD}"/>
              </a:ext>
            </a:extLst>
          </p:cNvPr>
          <p:cNvSpPr>
            <a:spLocks noGrp="1"/>
          </p:cNvSpPr>
          <p:nvPr>
            <p:ph type="title"/>
          </p:nvPr>
        </p:nvSpPr>
        <p:spPr/>
        <p:txBody>
          <a:bodyPr/>
          <a:lstStyle/>
          <a:p>
            <a:r>
              <a:rPr lang="en-US" dirty="0"/>
              <a:t>Benefits of Lean Recognition</a:t>
            </a:r>
            <a:endParaRPr lang="en-US"/>
          </a:p>
        </p:txBody>
      </p:sp>
      <p:sp>
        <p:nvSpPr>
          <p:cNvPr id="3" name="Content Placeholder 2">
            <a:extLst>
              <a:ext uri="{FF2B5EF4-FFF2-40B4-BE49-F238E27FC236}">
                <a16:creationId xmlns:a16="http://schemas.microsoft.com/office/drawing/2014/main" id="{9DCA5F4F-F319-4E4A-84BB-B43827DEE22D}"/>
              </a:ext>
            </a:extLst>
          </p:cNvPr>
          <p:cNvSpPr>
            <a:spLocks noGrp="1"/>
          </p:cNvSpPr>
          <p:nvPr>
            <p:ph sz="quarter" idx="13"/>
          </p:nvPr>
        </p:nvSpPr>
        <p:spPr>
          <a:xfrm>
            <a:off x="439838" y="1371600"/>
            <a:ext cx="9032259" cy="1938992"/>
          </a:xfrm>
        </p:spPr>
        <p:txBody>
          <a:bodyPr/>
          <a:lstStyle/>
          <a:p>
            <a:pPr lvl="0">
              <a:spcAft>
                <a:spcPts val="1200"/>
              </a:spcAft>
            </a:pPr>
            <a:r>
              <a:rPr lang="en-US" dirty="0">
                <a:solidFill>
                  <a:schemeClr val="tx2"/>
                </a:solidFill>
              </a:rPr>
              <a:t>Motivate employees to actively participate in and build a Lean culture</a:t>
            </a:r>
          </a:p>
          <a:p>
            <a:pPr lvl="0">
              <a:spcAft>
                <a:spcPts val="1200"/>
              </a:spcAft>
            </a:pPr>
            <a:r>
              <a:rPr lang="en-US" dirty="0">
                <a:solidFill>
                  <a:schemeClr val="tx2"/>
                </a:solidFill>
              </a:rPr>
              <a:t>Develop new skills in problem solving and innovative thinking</a:t>
            </a:r>
          </a:p>
          <a:p>
            <a:pPr lvl="0">
              <a:spcAft>
                <a:spcPts val="1200"/>
              </a:spcAft>
            </a:pPr>
            <a:r>
              <a:rPr lang="en-US" dirty="0">
                <a:solidFill>
                  <a:schemeClr val="tx2"/>
                </a:solidFill>
              </a:rPr>
              <a:t>Support Lean change management with promotion and communication</a:t>
            </a:r>
          </a:p>
          <a:p>
            <a:pPr lvl="0">
              <a:spcAft>
                <a:spcPts val="1200"/>
              </a:spcAft>
            </a:pPr>
            <a:r>
              <a:rPr lang="en-US" dirty="0">
                <a:solidFill>
                  <a:schemeClr val="tx2"/>
                </a:solidFill>
              </a:rPr>
              <a:t>Distinguish employees among their peers, and stimulate personal growth and promotion</a:t>
            </a:r>
          </a:p>
        </p:txBody>
      </p:sp>
    </p:spTree>
    <p:extLst>
      <p:ext uri="{BB962C8B-B14F-4D97-AF65-F5344CB8AC3E}">
        <p14:creationId xmlns:p14="http://schemas.microsoft.com/office/powerpoint/2010/main" val="31846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A030-9B05-9847-A2C3-C75B5288D494}"/>
              </a:ext>
            </a:extLst>
          </p:cNvPr>
          <p:cNvSpPr>
            <a:spLocks noGrp="1"/>
          </p:cNvSpPr>
          <p:nvPr>
            <p:ph type="title"/>
          </p:nvPr>
        </p:nvSpPr>
        <p:spPr/>
        <p:txBody>
          <a:bodyPr/>
          <a:lstStyle/>
          <a:p>
            <a:r>
              <a:rPr lang="en-US" dirty="0"/>
              <a:t>Levels of Lean Recognition</a:t>
            </a:r>
            <a:endParaRPr lang="en-US"/>
          </a:p>
        </p:txBody>
      </p:sp>
      <p:sp>
        <p:nvSpPr>
          <p:cNvPr id="3" name="TextBox 2">
            <a:extLst>
              <a:ext uri="{FF2B5EF4-FFF2-40B4-BE49-F238E27FC236}">
                <a16:creationId xmlns:a16="http://schemas.microsoft.com/office/drawing/2014/main" id="{B85AAD6F-44B8-7643-9231-6F3004451F7E}"/>
              </a:ext>
            </a:extLst>
          </p:cNvPr>
          <p:cNvSpPr txBox="1"/>
          <p:nvPr/>
        </p:nvSpPr>
        <p:spPr>
          <a:xfrm>
            <a:off x="610218" y="2889533"/>
            <a:ext cx="2671804" cy="369332"/>
          </a:xfrm>
          <a:prstGeom prst="rect">
            <a:avLst/>
          </a:prstGeom>
          <a:noFill/>
        </p:spPr>
        <p:txBody>
          <a:bodyPr wrap="square" rtlCol="0">
            <a:spAutoFit/>
          </a:bodyPr>
          <a:lstStyle/>
          <a:p>
            <a:r>
              <a:rPr lang="en-US" b="1" dirty="0"/>
              <a:t>Country</a:t>
            </a:r>
          </a:p>
        </p:txBody>
      </p:sp>
      <p:sp>
        <p:nvSpPr>
          <p:cNvPr id="4" name="TextBox 3">
            <a:extLst>
              <a:ext uri="{FF2B5EF4-FFF2-40B4-BE49-F238E27FC236}">
                <a16:creationId xmlns:a16="http://schemas.microsoft.com/office/drawing/2014/main" id="{72A201A0-F61D-DD44-AAD2-22987DB0CB46}"/>
              </a:ext>
            </a:extLst>
          </p:cNvPr>
          <p:cNvSpPr txBox="1"/>
          <p:nvPr/>
        </p:nvSpPr>
        <p:spPr>
          <a:xfrm>
            <a:off x="548640" y="897861"/>
            <a:ext cx="2671804" cy="369332"/>
          </a:xfrm>
          <a:prstGeom prst="rect">
            <a:avLst/>
          </a:prstGeom>
          <a:noFill/>
        </p:spPr>
        <p:txBody>
          <a:bodyPr wrap="square" rtlCol="0">
            <a:spAutoFit/>
          </a:bodyPr>
          <a:lstStyle/>
          <a:p>
            <a:r>
              <a:rPr lang="en-US" b="1" dirty="0"/>
              <a:t>Region</a:t>
            </a:r>
          </a:p>
        </p:txBody>
      </p:sp>
      <p:sp>
        <p:nvSpPr>
          <p:cNvPr id="5" name="Rectangle 4">
            <a:extLst>
              <a:ext uri="{FF2B5EF4-FFF2-40B4-BE49-F238E27FC236}">
                <a16:creationId xmlns:a16="http://schemas.microsoft.com/office/drawing/2014/main" id="{A967AC74-B629-444B-8A24-F2EE05595B97}"/>
              </a:ext>
            </a:extLst>
          </p:cNvPr>
          <p:cNvSpPr/>
          <p:nvPr/>
        </p:nvSpPr>
        <p:spPr>
          <a:xfrm>
            <a:off x="647700" y="1264739"/>
            <a:ext cx="8742879" cy="149068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6" name="Rectangle 5">
            <a:extLst>
              <a:ext uri="{FF2B5EF4-FFF2-40B4-BE49-F238E27FC236}">
                <a16:creationId xmlns:a16="http://schemas.microsoft.com/office/drawing/2014/main" id="{A399C7CD-64C2-564E-B8D7-41785475A83E}"/>
              </a:ext>
            </a:extLst>
          </p:cNvPr>
          <p:cNvSpPr/>
          <p:nvPr/>
        </p:nvSpPr>
        <p:spPr>
          <a:xfrm>
            <a:off x="647701" y="3343716"/>
            <a:ext cx="8742880" cy="289657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7" name="Rectangle 6">
            <a:extLst>
              <a:ext uri="{FF2B5EF4-FFF2-40B4-BE49-F238E27FC236}">
                <a16:creationId xmlns:a16="http://schemas.microsoft.com/office/drawing/2014/main" id="{DE99DCF2-6EBE-CD4C-98D8-EA66B9D182A6}"/>
              </a:ext>
            </a:extLst>
          </p:cNvPr>
          <p:cNvSpPr/>
          <p:nvPr/>
        </p:nvSpPr>
        <p:spPr>
          <a:xfrm>
            <a:off x="793981" y="1345368"/>
            <a:ext cx="8464313" cy="12984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prstClr val="white"/>
              </a:solidFill>
            </a:endParaRPr>
          </a:p>
        </p:txBody>
      </p:sp>
      <p:cxnSp>
        <p:nvCxnSpPr>
          <p:cNvPr id="8" name="Straight Connector 7">
            <a:extLst>
              <a:ext uri="{FF2B5EF4-FFF2-40B4-BE49-F238E27FC236}">
                <a16:creationId xmlns:a16="http://schemas.microsoft.com/office/drawing/2014/main" id="{9C827A9B-DCD1-3F4C-8E54-68AFC05E486E}"/>
              </a:ext>
            </a:extLst>
          </p:cNvPr>
          <p:cNvCxnSpPr>
            <a:cxnSpLocks/>
          </p:cNvCxnSpPr>
          <p:nvPr/>
        </p:nvCxnSpPr>
        <p:spPr>
          <a:xfrm>
            <a:off x="2259013" y="1531775"/>
            <a:ext cx="0" cy="92333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549A888-92C0-7A44-95BF-3423C4295B69}"/>
              </a:ext>
            </a:extLst>
          </p:cNvPr>
          <p:cNvSpPr/>
          <p:nvPr/>
        </p:nvSpPr>
        <p:spPr>
          <a:xfrm>
            <a:off x="793981" y="3461417"/>
            <a:ext cx="8464313" cy="12984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prstClr val="white"/>
              </a:solidFill>
            </a:endParaRPr>
          </a:p>
        </p:txBody>
      </p:sp>
      <p:cxnSp>
        <p:nvCxnSpPr>
          <p:cNvPr id="10" name="Straight Connector 9">
            <a:extLst>
              <a:ext uri="{FF2B5EF4-FFF2-40B4-BE49-F238E27FC236}">
                <a16:creationId xmlns:a16="http://schemas.microsoft.com/office/drawing/2014/main" id="{22140427-4438-DA4E-90E4-E2944EE98FA2}"/>
              </a:ext>
            </a:extLst>
          </p:cNvPr>
          <p:cNvCxnSpPr>
            <a:cxnSpLocks/>
          </p:cNvCxnSpPr>
          <p:nvPr/>
        </p:nvCxnSpPr>
        <p:spPr>
          <a:xfrm>
            <a:off x="2259013" y="3624696"/>
            <a:ext cx="0" cy="92333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8A2FA29-013C-4743-B1A6-EC7DD6940426}"/>
              </a:ext>
            </a:extLst>
          </p:cNvPr>
          <p:cNvSpPr/>
          <p:nvPr/>
        </p:nvSpPr>
        <p:spPr>
          <a:xfrm>
            <a:off x="793981" y="4840514"/>
            <a:ext cx="8464313" cy="12984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solidFill>
                <a:prstClr val="white"/>
              </a:solidFill>
            </a:endParaRPr>
          </a:p>
        </p:txBody>
      </p:sp>
      <p:cxnSp>
        <p:nvCxnSpPr>
          <p:cNvPr id="12" name="Straight Connector 11">
            <a:extLst>
              <a:ext uri="{FF2B5EF4-FFF2-40B4-BE49-F238E27FC236}">
                <a16:creationId xmlns:a16="http://schemas.microsoft.com/office/drawing/2014/main" id="{3B37FF28-B344-9F41-A8AD-368B0B7F6FF5}"/>
              </a:ext>
            </a:extLst>
          </p:cNvPr>
          <p:cNvCxnSpPr>
            <a:cxnSpLocks/>
          </p:cNvCxnSpPr>
          <p:nvPr/>
        </p:nvCxnSpPr>
        <p:spPr>
          <a:xfrm>
            <a:off x="2259013" y="5003793"/>
            <a:ext cx="0" cy="92333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E0BCD406-D30A-0A40-97BC-110302EFA9EA}"/>
              </a:ext>
            </a:extLst>
          </p:cNvPr>
          <p:cNvGrpSpPr/>
          <p:nvPr/>
        </p:nvGrpSpPr>
        <p:grpSpPr>
          <a:xfrm>
            <a:off x="714505" y="3570906"/>
            <a:ext cx="1537855" cy="1053599"/>
            <a:chOff x="1072638" y="3597801"/>
            <a:chExt cx="1537855" cy="1053599"/>
          </a:xfrm>
        </p:grpSpPr>
        <p:sp>
          <p:nvSpPr>
            <p:cNvPr id="14" name="TextBox 13">
              <a:extLst>
                <a:ext uri="{FF2B5EF4-FFF2-40B4-BE49-F238E27FC236}">
                  <a16:creationId xmlns:a16="http://schemas.microsoft.com/office/drawing/2014/main" id="{2404A748-F009-D345-B0BB-217BA9A4AF4E}"/>
                </a:ext>
              </a:extLst>
            </p:cNvPr>
            <p:cNvSpPr txBox="1"/>
            <p:nvPr/>
          </p:nvSpPr>
          <p:spPr>
            <a:xfrm>
              <a:off x="1072638" y="4374401"/>
              <a:ext cx="1537855" cy="276999"/>
            </a:xfrm>
            <a:prstGeom prst="rect">
              <a:avLst/>
            </a:prstGeom>
          </p:spPr>
          <p:txBody>
            <a:bodyPr wrap="square" lIns="0" tIns="0" rIns="0" bIns="0" rtlCol="0">
              <a:spAutoFit/>
            </a:bodyPr>
            <a:lstStyle/>
            <a:p>
              <a:pPr algn="ctr">
                <a:spcAft>
                  <a:spcPts val="1200"/>
                </a:spcAft>
              </a:pPr>
              <a:r>
                <a:rPr lang="en-US" dirty="0">
                  <a:solidFill>
                    <a:srgbClr val="FFFFFF"/>
                  </a:solidFill>
                </a:rPr>
                <a:t>Ruby</a:t>
              </a:r>
              <a:r>
                <a:rPr lang="x-none">
                  <a:solidFill>
                    <a:srgbClr val="FFFFFF"/>
                  </a:solidFill>
                </a:rPr>
                <a:t> </a:t>
              </a:r>
              <a:endParaRPr lang="x-none" dirty="0">
                <a:solidFill>
                  <a:srgbClr val="FFFFFF"/>
                </a:solidFill>
              </a:endParaRPr>
            </a:p>
          </p:txBody>
        </p:sp>
        <p:pic>
          <p:nvPicPr>
            <p:cNvPr id="15" name="Picture 14">
              <a:extLst>
                <a:ext uri="{FF2B5EF4-FFF2-40B4-BE49-F238E27FC236}">
                  <a16:creationId xmlns:a16="http://schemas.microsoft.com/office/drawing/2014/main" id="{677AE4F3-4DAD-8047-8CD9-2B92BFF5443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22506" y="3597801"/>
              <a:ext cx="1438118" cy="803661"/>
            </a:xfrm>
            <a:prstGeom prst="rect">
              <a:avLst/>
            </a:prstGeom>
          </p:spPr>
        </p:pic>
      </p:grpSp>
      <p:grpSp>
        <p:nvGrpSpPr>
          <p:cNvPr id="16" name="Group 15">
            <a:extLst>
              <a:ext uri="{FF2B5EF4-FFF2-40B4-BE49-F238E27FC236}">
                <a16:creationId xmlns:a16="http://schemas.microsoft.com/office/drawing/2014/main" id="{1F561E6E-D78C-5249-9BEB-393BF7487C9F}"/>
              </a:ext>
            </a:extLst>
          </p:cNvPr>
          <p:cNvGrpSpPr/>
          <p:nvPr/>
        </p:nvGrpSpPr>
        <p:grpSpPr>
          <a:xfrm>
            <a:off x="764373" y="4976898"/>
            <a:ext cx="1438118" cy="1034396"/>
            <a:chOff x="1122506" y="5003793"/>
            <a:chExt cx="1438118" cy="1034396"/>
          </a:xfrm>
        </p:grpSpPr>
        <p:sp>
          <p:nvSpPr>
            <p:cNvPr id="17" name="TextBox 16">
              <a:extLst>
                <a:ext uri="{FF2B5EF4-FFF2-40B4-BE49-F238E27FC236}">
                  <a16:creationId xmlns:a16="http://schemas.microsoft.com/office/drawing/2014/main" id="{ECB9D906-25F5-0042-941B-61F31DAE1696}"/>
                </a:ext>
              </a:extLst>
            </p:cNvPr>
            <p:cNvSpPr txBox="1"/>
            <p:nvPr/>
          </p:nvSpPr>
          <p:spPr>
            <a:xfrm>
              <a:off x="1221949" y="5761190"/>
              <a:ext cx="1239233" cy="276999"/>
            </a:xfrm>
            <a:prstGeom prst="rect">
              <a:avLst/>
            </a:prstGeom>
          </p:spPr>
          <p:txBody>
            <a:bodyPr wrap="square" lIns="0" tIns="0" rIns="0" bIns="0" rtlCol="0">
              <a:spAutoFit/>
            </a:bodyPr>
            <a:lstStyle/>
            <a:p>
              <a:pPr algn="ctr">
                <a:spcAft>
                  <a:spcPts val="1200"/>
                </a:spcAft>
              </a:pPr>
              <a:r>
                <a:rPr lang="en-US" dirty="0">
                  <a:solidFill>
                    <a:srgbClr val="FFFFFF"/>
                  </a:solidFill>
                </a:rPr>
                <a:t>Emerald</a:t>
              </a:r>
              <a:r>
                <a:rPr lang="x-none">
                  <a:solidFill>
                    <a:srgbClr val="FFFFFF"/>
                  </a:solidFill>
                </a:rPr>
                <a:t> </a:t>
              </a:r>
              <a:endParaRPr lang="x-none" dirty="0">
                <a:solidFill>
                  <a:srgbClr val="FFFFFF"/>
                </a:solidFill>
              </a:endParaRPr>
            </a:p>
          </p:txBody>
        </p:sp>
        <p:pic>
          <p:nvPicPr>
            <p:cNvPr id="18" name="Picture 17">
              <a:extLst>
                <a:ext uri="{FF2B5EF4-FFF2-40B4-BE49-F238E27FC236}">
                  <a16:creationId xmlns:a16="http://schemas.microsoft.com/office/drawing/2014/main" id="{AE48C031-BEA6-DE40-B19B-A8A119DECF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22506" y="5003793"/>
              <a:ext cx="1438118" cy="757398"/>
            </a:xfrm>
            <a:prstGeom prst="rect">
              <a:avLst/>
            </a:prstGeom>
          </p:spPr>
        </p:pic>
      </p:grpSp>
      <p:grpSp>
        <p:nvGrpSpPr>
          <p:cNvPr id="19" name="Group 18">
            <a:extLst>
              <a:ext uri="{FF2B5EF4-FFF2-40B4-BE49-F238E27FC236}">
                <a16:creationId xmlns:a16="http://schemas.microsoft.com/office/drawing/2014/main" id="{1B9B4093-E7BF-E84D-9919-7D549EEC41C1}"/>
              </a:ext>
            </a:extLst>
          </p:cNvPr>
          <p:cNvGrpSpPr/>
          <p:nvPr/>
        </p:nvGrpSpPr>
        <p:grpSpPr>
          <a:xfrm>
            <a:off x="714505" y="1452748"/>
            <a:ext cx="1537855" cy="1074289"/>
            <a:chOff x="1072638" y="1479643"/>
            <a:chExt cx="1537855" cy="1074289"/>
          </a:xfrm>
        </p:grpSpPr>
        <p:pic>
          <p:nvPicPr>
            <p:cNvPr id="20" name="Picture 19">
              <a:extLst>
                <a:ext uri="{FF2B5EF4-FFF2-40B4-BE49-F238E27FC236}">
                  <a16:creationId xmlns:a16="http://schemas.microsoft.com/office/drawing/2014/main" id="{5E30D24A-641C-E042-AC48-A37E1FB65F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43160" y="1479643"/>
              <a:ext cx="1396811" cy="770395"/>
            </a:xfrm>
            <a:prstGeom prst="rect">
              <a:avLst/>
            </a:prstGeom>
          </p:spPr>
        </p:pic>
        <p:sp>
          <p:nvSpPr>
            <p:cNvPr id="21" name="TextBox 20">
              <a:extLst>
                <a:ext uri="{FF2B5EF4-FFF2-40B4-BE49-F238E27FC236}">
                  <a16:creationId xmlns:a16="http://schemas.microsoft.com/office/drawing/2014/main" id="{1A946536-EF2C-D342-B540-1550F196425E}"/>
                </a:ext>
              </a:extLst>
            </p:cNvPr>
            <p:cNvSpPr txBox="1"/>
            <p:nvPr/>
          </p:nvSpPr>
          <p:spPr>
            <a:xfrm>
              <a:off x="1072638" y="2276933"/>
              <a:ext cx="1537855" cy="276999"/>
            </a:xfrm>
            <a:prstGeom prst="rect">
              <a:avLst/>
            </a:prstGeom>
          </p:spPr>
          <p:txBody>
            <a:bodyPr wrap="square" lIns="0" tIns="0" rIns="0" bIns="0" rtlCol="0">
              <a:spAutoFit/>
            </a:bodyPr>
            <a:lstStyle/>
            <a:p>
              <a:pPr algn="ctr">
                <a:spcAft>
                  <a:spcPts val="1200"/>
                </a:spcAft>
              </a:pPr>
              <a:r>
                <a:rPr lang="en-US" dirty="0">
                  <a:solidFill>
                    <a:srgbClr val="FFFFFF"/>
                  </a:solidFill>
                </a:rPr>
                <a:t>Diamond</a:t>
              </a:r>
              <a:r>
                <a:rPr lang="x-none">
                  <a:solidFill>
                    <a:srgbClr val="FFFFFF"/>
                  </a:solidFill>
                </a:rPr>
                <a:t> </a:t>
              </a:r>
              <a:endParaRPr lang="x-none" dirty="0">
                <a:solidFill>
                  <a:srgbClr val="FFFFFF"/>
                </a:solidFill>
              </a:endParaRPr>
            </a:p>
          </p:txBody>
        </p:sp>
      </p:grpSp>
      <p:sp>
        <p:nvSpPr>
          <p:cNvPr id="22" name="TextBox 21">
            <a:extLst>
              <a:ext uri="{FF2B5EF4-FFF2-40B4-BE49-F238E27FC236}">
                <a16:creationId xmlns:a16="http://schemas.microsoft.com/office/drawing/2014/main" id="{8DABA4CE-49DB-9140-AC0B-00E5DCAB2F19}"/>
              </a:ext>
            </a:extLst>
          </p:cNvPr>
          <p:cNvSpPr txBox="1"/>
          <p:nvPr/>
        </p:nvSpPr>
        <p:spPr>
          <a:xfrm>
            <a:off x="2414978" y="1719696"/>
            <a:ext cx="6561367" cy="646331"/>
          </a:xfrm>
          <a:prstGeom prst="rect">
            <a:avLst/>
          </a:prstGeom>
          <a:noFill/>
        </p:spPr>
        <p:txBody>
          <a:bodyPr wrap="square" rtlCol="0">
            <a:spAutoFit/>
          </a:bodyPr>
          <a:lstStyle/>
          <a:p>
            <a:r>
              <a:rPr lang="en-US" dirty="0">
                <a:solidFill>
                  <a:schemeClr val="bg1"/>
                </a:solidFill>
                <a:latin typeface="Arial"/>
                <a:cs typeface="Arial"/>
              </a:rPr>
              <a:t>Regional presidents select winners from countries’ Emerald and Ruby nominations</a:t>
            </a:r>
            <a:endParaRPr lang="pt-BR" dirty="0">
              <a:solidFill>
                <a:schemeClr val="bg1"/>
              </a:solidFill>
              <a:latin typeface="Arial"/>
              <a:cs typeface="Arial"/>
            </a:endParaRPr>
          </a:p>
        </p:txBody>
      </p:sp>
      <p:sp>
        <p:nvSpPr>
          <p:cNvPr id="23" name="TextBox 22">
            <a:extLst>
              <a:ext uri="{FF2B5EF4-FFF2-40B4-BE49-F238E27FC236}">
                <a16:creationId xmlns:a16="http://schemas.microsoft.com/office/drawing/2014/main" id="{8D6DD64C-8E18-7C43-B915-12A8B8F6731A}"/>
              </a:ext>
            </a:extLst>
          </p:cNvPr>
          <p:cNvSpPr txBox="1"/>
          <p:nvPr/>
        </p:nvSpPr>
        <p:spPr>
          <a:xfrm>
            <a:off x="2414979" y="3805718"/>
            <a:ext cx="6726648" cy="646331"/>
          </a:xfrm>
          <a:prstGeom prst="rect">
            <a:avLst/>
          </a:prstGeom>
          <a:noFill/>
        </p:spPr>
        <p:txBody>
          <a:bodyPr wrap="square" rtlCol="0">
            <a:spAutoFit/>
          </a:bodyPr>
          <a:lstStyle/>
          <a:p>
            <a:r>
              <a:rPr lang="en-US" dirty="0">
                <a:solidFill>
                  <a:srgbClr val="FFFFFF"/>
                </a:solidFill>
                <a:cs typeface="Arial"/>
              </a:rPr>
              <a:t>Employees who make big improvements in applying Lean and </a:t>
            </a:r>
          </a:p>
          <a:p>
            <a:r>
              <a:rPr lang="en-US" dirty="0">
                <a:solidFill>
                  <a:srgbClr val="FFFFFF"/>
                </a:solidFill>
                <a:cs typeface="Arial"/>
              </a:rPr>
              <a:t>delivering results </a:t>
            </a:r>
            <a:endParaRPr lang="x-none" dirty="0">
              <a:solidFill>
                <a:srgbClr val="FFFFFF"/>
              </a:solidFill>
              <a:cs typeface="Arial"/>
            </a:endParaRPr>
          </a:p>
        </p:txBody>
      </p:sp>
      <p:sp>
        <p:nvSpPr>
          <p:cNvPr id="24" name="TextBox 23">
            <a:extLst>
              <a:ext uri="{FF2B5EF4-FFF2-40B4-BE49-F238E27FC236}">
                <a16:creationId xmlns:a16="http://schemas.microsoft.com/office/drawing/2014/main" id="{D9B69747-D497-904F-8844-1779A5F121A5}"/>
              </a:ext>
            </a:extLst>
          </p:cNvPr>
          <p:cNvSpPr txBox="1"/>
          <p:nvPr/>
        </p:nvSpPr>
        <p:spPr>
          <a:xfrm>
            <a:off x="2414979" y="5166796"/>
            <a:ext cx="6561366" cy="646331"/>
          </a:xfrm>
          <a:prstGeom prst="rect">
            <a:avLst/>
          </a:prstGeom>
          <a:noFill/>
        </p:spPr>
        <p:txBody>
          <a:bodyPr wrap="square" rtlCol="0">
            <a:spAutoFit/>
          </a:bodyPr>
          <a:lstStyle/>
          <a:p>
            <a:r>
              <a:rPr lang="en-US" dirty="0">
                <a:solidFill>
                  <a:srgbClr val="FFFFFF"/>
                </a:solidFill>
                <a:cs typeface="Arial"/>
              </a:rPr>
              <a:t>Employees who make small improvements in applying Lean and delivering results </a:t>
            </a:r>
            <a:endParaRPr lang="x-none" dirty="0">
              <a:solidFill>
                <a:srgbClr val="FFFFFF"/>
              </a:solidFill>
              <a:cs typeface="Arial"/>
            </a:endParaRPr>
          </a:p>
        </p:txBody>
      </p:sp>
    </p:spTree>
    <p:extLst>
      <p:ext uri="{BB962C8B-B14F-4D97-AF65-F5344CB8AC3E}">
        <p14:creationId xmlns:p14="http://schemas.microsoft.com/office/powerpoint/2010/main" val="23519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FFDE-C902-F54C-B581-A7CEFC1A99BB}"/>
              </a:ext>
            </a:extLst>
          </p:cNvPr>
          <p:cNvSpPr>
            <a:spLocks noGrp="1"/>
          </p:cNvSpPr>
          <p:nvPr>
            <p:ph type="title"/>
          </p:nvPr>
        </p:nvSpPr>
        <p:spPr/>
        <p:txBody>
          <a:bodyPr/>
          <a:lstStyle/>
          <a:p>
            <a:r>
              <a:rPr lang="en-US" dirty="0"/>
              <a:t>How to Earn Emerald &amp; Ruby Recognition</a:t>
            </a:r>
            <a:endParaRPr lang="en-US"/>
          </a:p>
        </p:txBody>
      </p:sp>
      <p:sp>
        <p:nvSpPr>
          <p:cNvPr id="3" name="Text Placeholder 2">
            <a:extLst>
              <a:ext uri="{FF2B5EF4-FFF2-40B4-BE49-F238E27FC236}">
                <a16:creationId xmlns:a16="http://schemas.microsoft.com/office/drawing/2014/main" id="{4CE6E261-C646-6049-8E74-643359E9633D}"/>
              </a:ext>
            </a:extLst>
          </p:cNvPr>
          <p:cNvSpPr>
            <a:spLocks noGrp="1"/>
          </p:cNvSpPr>
          <p:nvPr>
            <p:ph type="body" sz="quarter" idx="15"/>
          </p:nvPr>
        </p:nvSpPr>
        <p:spPr>
          <a:xfrm>
            <a:off x="445770" y="822960"/>
            <a:ext cx="9014460" cy="369332"/>
          </a:xfrm>
        </p:spPr>
        <p:txBody>
          <a:bodyPr/>
          <a:lstStyle/>
          <a:p>
            <a:r>
              <a:rPr lang="en-US" dirty="0"/>
              <a:t>Available to teams or individuals </a:t>
            </a:r>
          </a:p>
        </p:txBody>
      </p:sp>
      <p:sp>
        <p:nvSpPr>
          <p:cNvPr id="4" name="Content Placeholder 3">
            <a:extLst>
              <a:ext uri="{FF2B5EF4-FFF2-40B4-BE49-F238E27FC236}">
                <a16:creationId xmlns:a16="http://schemas.microsoft.com/office/drawing/2014/main" id="{CFEF43B1-7F2A-7641-B83E-242216FD1782}"/>
              </a:ext>
            </a:extLst>
          </p:cNvPr>
          <p:cNvSpPr>
            <a:spLocks noGrp="1"/>
          </p:cNvSpPr>
          <p:nvPr>
            <p:ph sz="quarter" idx="17"/>
          </p:nvPr>
        </p:nvSpPr>
        <p:spPr>
          <a:xfrm>
            <a:off x="445770" y="1371600"/>
            <a:ext cx="9020394" cy="4893647"/>
          </a:xfrm>
        </p:spPr>
        <p:txBody>
          <a:bodyPr/>
          <a:lstStyle/>
          <a:p>
            <a:pPr lvl="0">
              <a:spcAft>
                <a:spcPts val="1200"/>
              </a:spcAft>
            </a:pPr>
            <a:r>
              <a:rPr lang="en-US" dirty="0"/>
              <a:t>Individuals or teams nominate themselves by documenting their improvements using the A3 problem-solving method.</a:t>
            </a:r>
          </a:p>
          <a:p>
            <a:pPr lvl="0">
              <a:spcAft>
                <a:spcPts val="1200"/>
              </a:spcAft>
            </a:pPr>
            <a:r>
              <a:rPr lang="en-US" dirty="0"/>
              <a:t>They submit their A3s to </a:t>
            </a:r>
            <a:r>
              <a:rPr lang="en-US" dirty="0">
                <a:highlight>
                  <a:srgbClr val="FFFF00"/>
                </a:highlight>
              </a:rPr>
              <a:t>[name or process]. </a:t>
            </a:r>
            <a:r>
              <a:rPr lang="en-US" dirty="0"/>
              <a:t>Each country* chooses their own Lean Team to select the winners. </a:t>
            </a:r>
          </a:p>
          <a:p>
            <a:pPr lvl="0">
              <a:spcAft>
                <a:spcPts val="1200"/>
              </a:spcAft>
            </a:pPr>
            <a:r>
              <a:rPr lang="en-US" dirty="0"/>
              <a:t>Country Lean Team evaluates submitted A3s, confirms results and selects winners on a quarterly basis.</a:t>
            </a:r>
          </a:p>
          <a:p>
            <a:pPr lvl="0">
              <a:spcAft>
                <a:spcPts val="1200"/>
              </a:spcAft>
            </a:pPr>
            <a:r>
              <a:rPr lang="en-US" dirty="0"/>
              <a:t>At a minimum, Country Lean Team gives certificates to each of their winners; other prizes issued at the discretion of each country.</a:t>
            </a:r>
          </a:p>
          <a:p>
            <a:pPr lvl="0">
              <a:spcAft>
                <a:spcPts val="1200"/>
              </a:spcAft>
            </a:pPr>
            <a:r>
              <a:rPr lang="en-US" dirty="0">
                <a:solidFill>
                  <a:schemeClr val="tx1"/>
                </a:solidFill>
              </a:rPr>
              <a:t>Taking photos of each winner when presented with their certificate is highly encouraged. Be sure to get the winner to complete the photo release form included in this toolkit. Keep a copy of the photo and completed release form in your files. </a:t>
            </a:r>
          </a:p>
          <a:p>
            <a:pPr lvl="0">
              <a:spcAft>
                <a:spcPts val="1200"/>
              </a:spcAft>
            </a:pPr>
            <a:r>
              <a:rPr lang="en-US" dirty="0">
                <a:solidFill>
                  <a:schemeClr val="tx1"/>
                </a:solidFill>
              </a:rPr>
              <a:t>We also encourage announcing winners in your country’s Lean newsletter, in team meetings, or other country newsletter or correspondence. </a:t>
            </a:r>
          </a:p>
          <a:p>
            <a:pPr lvl="0">
              <a:spcAft>
                <a:spcPts val="1200"/>
              </a:spcAft>
            </a:pPr>
            <a:r>
              <a:rPr lang="en-US" dirty="0"/>
              <a:t>A3s not selected remain eligible for future selection.</a:t>
            </a:r>
          </a:p>
        </p:txBody>
      </p:sp>
      <p:sp>
        <p:nvSpPr>
          <p:cNvPr id="5" name="Content Placeholder 3">
            <a:extLst>
              <a:ext uri="{FF2B5EF4-FFF2-40B4-BE49-F238E27FC236}">
                <a16:creationId xmlns:a16="http://schemas.microsoft.com/office/drawing/2014/main" id="{5AAC2BF8-0C19-8240-B709-DD9DB29F0938}"/>
              </a:ext>
            </a:extLst>
          </p:cNvPr>
          <p:cNvSpPr txBox="1">
            <a:spLocks/>
          </p:cNvSpPr>
          <p:nvPr/>
        </p:nvSpPr>
        <p:spPr>
          <a:xfrm>
            <a:off x="442803" y="6075223"/>
            <a:ext cx="9020394" cy="36933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2238" indent="-114300">
              <a:spcAft>
                <a:spcPts val="1200"/>
              </a:spcAft>
              <a:buFont typeface="Arial" panose="020B0604020202020204" pitchFamily="34" charset="0"/>
              <a:buNone/>
            </a:pPr>
            <a:r>
              <a:rPr lang="en-US" sz="1200" dirty="0"/>
              <a:t>*Countries develop their own submission and review process based on the guidelines of the Lean Global Recognition Program.</a:t>
            </a:r>
            <a:r>
              <a:rPr lang="en-US" dirty="0"/>
              <a:t> </a:t>
            </a:r>
          </a:p>
        </p:txBody>
      </p:sp>
      <p:pic>
        <p:nvPicPr>
          <p:cNvPr id="6" name="Picture 5">
            <a:extLst>
              <a:ext uri="{FF2B5EF4-FFF2-40B4-BE49-F238E27FC236}">
                <a16:creationId xmlns:a16="http://schemas.microsoft.com/office/drawing/2014/main" id="{7D97737A-EB32-7C4E-86E2-E579A1F78D5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16729" y="411762"/>
            <a:ext cx="1438118" cy="803661"/>
          </a:xfrm>
          <a:prstGeom prst="rect">
            <a:avLst/>
          </a:prstGeom>
        </p:spPr>
      </p:pic>
      <p:pic>
        <p:nvPicPr>
          <p:cNvPr id="7" name="Picture 6">
            <a:extLst>
              <a:ext uri="{FF2B5EF4-FFF2-40B4-BE49-F238E27FC236}">
                <a16:creationId xmlns:a16="http://schemas.microsoft.com/office/drawing/2014/main" id="{22F858C9-44C7-AC42-B3E1-D24757E3FB8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41083" y="434894"/>
            <a:ext cx="1438118" cy="757398"/>
          </a:xfrm>
          <a:prstGeom prst="rect">
            <a:avLst/>
          </a:prstGeom>
        </p:spPr>
      </p:pic>
    </p:spTree>
    <p:extLst>
      <p:ext uri="{BB962C8B-B14F-4D97-AF65-F5344CB8AC3E}">
        <p14:creationId xmlns:p14="http://schemas.microsoft.com/office/powerpoint/2010/main" val="42124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1021-756A-A74E-AE88-CE677B0C4FDF}"/>
              </a:ext>
            </a:extLst>
          </p:cNvPr>
          <p:cNvSpPr>
            <a:spLocks noGrp="1"/>
          </p:cNvSpPr>
          <p:nvPr>
            <p:ph type="title"/>
          </p:nvPr>
        </p:nvSpPr>
        <p:spPr/>
        <p:txBody>
          <a:bodyPr/>
          <a:lstStyle/>
          <a:p>
            <a:r>
              <a:rPr lang="en-US" dirty="0"/>
              <a:t>How to Earn Diamond Recognition</a:t>
            </a:r>
            <a:endParaRPr lang="en-US"/>
          </a:p>
        </p:txBody>
      </p:sp>
      <p:sp>
        <p:nvSpPr>
          <p:cNvPr id="3" name="Text Placeholder 2">
            <a:extLst>
              <a:ext uri="{FF2B5EF4-FFF2-40B4-BE49-F238E27FC236}">
                <a16:creationId xmlns:a16="http://schemas.microsoft.com/office/drawing/2014/main" id="{7F220625-F8C5-724D-9B85-C70F0F0316D8}"/>
              </a:ext>
            </a:extLst>
          </p:cNvPr>
          <p:cNvSpPr>
            <a:spLocks noGrp="1"/>
          </p:cNvSpPr>
          <p:nvPr>
            <p:ph type="body" sz="quarter" idx="15"/>
          </p:nvPr>
        </p:nvSpPr>
        <p:spPr>
          <a:xfrm>
            <a:off x="445770" y="822960"/>
            <a:ext cx="9014460" cy="369332"/>
          </a:xfrm>
        </p:spPr>
        <p:txBody>
          <a:bodyPr/>
          <a:lstStyle/>
          <a:p>
            <a:r>
              <a:rPr lang="en-US" dirty="0"/>
              <a:t>For individuals only, not teams</a:t>
            </a:r>
          </a:p>
        </p:txBody>
      </p:sp>
      <p:sp>
        <p:nvSpPr>
          <p:cNvPr id="4" name="Content Placeholder 3">
            <a:extLst>
              <a:ext uri="{FF2B5EF4-FFF2-40B4-BE49-F238E27FC236}">
                <a16:creationId xmlns:a16="http://schemas.microsoft.com/office/drawing/2014/main" id="{4BBA8AD0-9F63-A445-B7CE-95C5CAB145E6}"/>
              </a:ext>
            </a:extLst>
          </p:cNvPr>
          <p:cNvSpPr>
            <a:spLocks noGrp="1"/>
          </p:cNvSpPr>
          <p:nvPr>
            <p:ph sz="quarter" idx="17"/>
          </p:nvPr>
        </p:nvSpPr>
        <p:spPr>
          <a:xfrm>
            <a:off x="445770" y="1371600"/>
            <a:ext cx="8815188" cy="2523768"/>
          </a:xfrm>
        </p:spPr>
        <p:txBody>
          <a:bodyPr wrap="square">
            <a:spAutoFit/>
          </a:bodyPr>
          <a:lstStyle/>
          <a:p>
            <a:pPr lvl="0">
              <a:spcAft>
                <a:spcPts val="1200"/>
              </a:spcAft>
            </a:pPr>
            <a:r>
              <a:rPr lang="en-US" sz="1600" dirty="0"/>
              <a:t>Each country’s general manager will nominate individuals – from the country’s Emerald &amp; Ruby winners – based on their full-year performance. Countries are not limited to one nominee, and every country is not guaranteed a winner. </a:t>
            </a:r>
          </a:p>
          <a:p>
            <a:pPr lvl="0">
              <a:spcAft>
                <a:spcPts val="1200"/>
              </a:spcAft>
            </a:pPr>
            <a:r>
              <a:rPr lang="en-US" sz="1600" dirty="0"/>
              <a:t>Diamond recognition is based on the same criteria across the company. (See details on the </a:t>
            </a:r>
            <a:br>
              <a:rPr lang="en-US" sz="1600" dirty="0"/>
            </a:br>
            <a:r>
              <a:rPr lang="en-US" sz="1600" dirty="0"/>
              <a:t>next slide.) Country leadership and HR will share the criteria with employees.</a:t>
            </a:r>
          </a:p>
          <a:p>
            <a:pPr lvl="0">
              <a:spcAft>
                <a:spcPts val="1200"/>
              </a:spcAft>
            </a:pPr>
            <a:r>
              <a:rPr lang="en-US" sz="1600" dirty="0"/>
              <a:t>Regional presidents will select the winners*. </a:t>
            </a:r>
          </a:p>
          <a:p>
            <a:pPr>
              <a:spcAft>
                <a:spcPts val="1200"/>
              </a:spcAft>
            </a:pPr>
            <a:r>
              <a:rPr lang="en-US" sz="1600" dirty="0"/>
              <a:t>Regional presidents will determine prizes for winners which may include an in-person celebration in the region.</a:t>
            </a:r>
            <a:endParaRPr lang="en-US" sz="1600" dirty="0">
              <a:solidFill>
                <a:srgbClr val="FF0000"/>
              </a:solidFill>
            </a:endParaRPr>
          </a:p>
        </p:txBody>
      </p:sp>
      <p:pic>
        <p:nvPicPr>
          <p:cNvPr id="9" name="Picture 8">
            <a:extLst>
              <a:ext uri="{FF2B5EF4-FFF2-40B4-BE49-F238E27FC236}">
                <a16:creationId xmlns:a16="http://schemas.microsoft.com/office/drawing/2014/main" id="{C7ABF9EF-FBF0-1340-BD3E-E373A29F39E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45738" y="397725"/>
            <a:ext cx="1396811" cy="770395"/>
          </a:xfrm>
          <a:prstGeom prst="rect">
            <a:avLst/>
          </a:prstGeom>
        </p:spPr>
      </p:pic>
      <p:sp>
        <p:nvSpPr>
          <p:cNvPr id="11" name="Content Placeholder 3">
            <a:extLst>
              <a:ext uri="{FF2B5EF4-FFF2-40B4-BE49-F238E27FC236}">
                <a16:creationId xmlns:a16="http://schemas.microsoft.com/office/drawing/2014/main" id="{722B64F4-9825-D149-9F7C-6D55D2EC3FC1}"/>
              </a:ext>
            </a:extLst>
          </p:cNvPr>
          <p:cNvSpPr txBox="1">
            <a:spLocks/>
          </p:cNvSpPr>
          <p:nvPr/>
        </p:nvSpPr>
        <p:spPr>
          <a:xfrm>
            <a:off x="445770" y="6090943"/>
            <a:ext cx="9020394" cy="369332"/>
          </a:xfrm>
          <a:prstGeom prst="rect">
            <a:avLst/>
          </a:prstGeom>
        </p:spPr>
        <p:txBody>
          <a:bodyPr vert="horz" wrap="square" lIns="91440" tIns="45720" rIns="91440" bIns="45720" rtlCol="0" anchor="t" anchorCtr="0">
            <a:spAutoFit/>
          </a:bodyPr>
          <a:lstStyle>
            <a:lvl1pPr marL="171450" indent="-171450"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1pPr>
            <a:lvl2pPr marL="35661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2pPr>
            <a:lvl3pPr marL="53949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3pPr>
            <a:lvl4pPr marL="722376" indent="-174625" algn="l" defTabSz="914400" rtl="0" eaLnBrk="1" latinLnBrk="0" hangingPunct="1">
              <a:lnSpc>
                <a:spcPct val="100000"/>
              </a:lnSpc>
              <a:spcBef>
                <a:spcPts val="0"/>
              </a:spcBef>
              <a:spcAft>
                <a:spcPts val="900"/>
              </a:spcAft>
              <a:buFont typeface="System Font Regular"/>
              <a:buChar char="–"/>
              <a:tabLst/>
              <a:defRPr sz="1800" kern="1200">
                <a:solidFill>
                  <a:srgbClr val="3F403F"/>
                </a:solidFill>
                <a:latin typeface="+mn-lt"/>
                <a:ea typeface="+mn-ea"/>
                <a:cs typeface="+mn-cs"/>
              </a:defRPr>
            </a:lvl4pPr>
            <a:lvl5pPr marL="905256" indent="-174625" algn="l" defTabSz="914400" rtl="0" eaLnBrk="1" latinLnBrk="0" hangingPunct="1">
              <a:lnSpc>
                <a:spcPct val="100000"/>
              </a:lnSpc>
              <a:spcBef>
                <a:spcPts val="0"/>
              </a:spcBef>
              <a:spcAft>
                <a:spcPts val="900"/>
              </a:spcAft>
              <a:buFont typeface="Arial" panose="020B0604020202020204" pitchFamily="34" charset="0"/>
              <a:buChar char="•"/>
              <a:tabLst/>
              <a:defRPr sz="1800" kern="1200">
                <a:solidFill>
                  <a:srgbClr val="3F40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2238" indent="-114300">
              <a:spcAft>
                <a:spcPts val="1200"/>
              </a:spcAft>
              <a:buFont typeface="Arial" panose="020B0604020202020204" pitchFamily="34" charset="0"/>
              <a:buNone/>
            </a:pPr>
            <a:r>
              <a:rPr lang="en-US" sz="1200" dirty="0"/>
              <a:t>*Regions develop their own submission and review process based on the guidelines of the Lean Global Recognition Program.</a:t>
            </a:r>
            <a:r>
              <a:rPr lang="en-US" dirty="0"/>
              <a:t> </a:t>
            </a:r>
          </a:p>
        </p:txBody>
      </p:sp>
    </p:spTree>
    <p:extLst>
      <p:ext uri="{BB962C8B-B14F-4D97-AF65-F5344CB8AC3E}">
        <p14:creationId xmlns:p14="http://schemas.microsoft.com/office/powerpoint/2010/main" val="184074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E026-9CCA-0F91-E18F-BF22208D3428}"/>
              </a:ext>
            </a:extLst>
          </p:cNvPr>
          <p:cNvSpPr>
            <a:spLocks noGrp="1"/>
          </p:cNvSpPr>
          <p:nvPr>
            <p:ph type="title"/>
          </p:nvPr>
        </p:nvSpPr>
        <p:spPr/>
        <p:txBody>
          <a:bodyPr/>
          <a:lstStyle/>
          <a:p>
            <a:r>
              <a:rPr lang="en-US" dirty="0"/>
              <a:t>Sample Lean Diamond Nomination Form</a:t>
            </a:r>
          </a:p>
        </p:txBody>
      </p:sp>
      <p:sp>
        <p:nvSpPr>
          <p:cNvPr id="3" name="Text Placeholder 2">
            <a:extLst>
              <a:ext uri="{FF2B5EF4-FFF2-40B4-BE49-F238E27FC236}">
                <a16:creationId xmlns:a16="http://schemas.microsoft.com/office/drawing/2014/main" id="{32156F49-07EC-FD7F-3044-E056AE048C2C}"/>
              </a:ext>
            </a:extLst>
          </p:cNvPr>
          <p:cNvSpPr>
            <a:spLocks noGrp="1"/>
          </p:cNvSpPr>
          <p:nvPr>
            <p:ph type="body" sz="quarter" idx="15"/>
          </p:nvPr>
        </p:nvSpPr>
        <p:spPr/>
        <p:txBody>
          <a:bodyPr/>
          <a:lstStyle/>
          <a:p>
            <a:r>
              <a:rPr lang="en-US" dirty="0"/>
              <a:t>Country GM to fill out form to nominate Emerald &amp; Ruby winners for Diamond Award</a:t>
            </a:r>
          </a:p>
        </p:txBody>
      </p:sp>
      <p:sp>
        <p:nvSpPr>
          <p:cNvPr id="4" name="Content Placeholder 3">
            <a:extLst>
              <a:ext uri="{FF2B5EF4-FFF2-40B4-BE49-F238E27FC236}">
                <a16:creationId xmlns:a16="http://schemas.microsoft.com/office/drawing/2014/main" id="{DB1DDFCA-B1AC-3C8F-5FE9-8006F1CA913D}"/>
              </a:ext>
            </a:extLst>
          </p:cNvPr>
          <p:cNvSpPr>
            <a:spLocks noGrp="1"/>
          </p:cNvSpPr>
          <p:nvPr>
            <p:ph sz="quarter" idx="17"/>
          </p:nvPr>
        </p:nvSpPr>
        <p:spPr>
          <a:xfrm>
            <a:off x="445770" y="1371600"/>
            <a:ext cx="5383530" cy="5424562"/>
          </a:xfrm>
        </p:spPr>
        <p:txBody>
          <a:bodyPr/>
          <a:lstStyle/>
          <a:p>
            <a:r>
              <a:rPr lang="en-US" dirty="0"/>
              <a:t>A sample form is provided, right, so you can see the type of information needed for a nomination. </a:t>
            </a:r>
          </a:p>
          <a:p>
            <a:r>
              <a:rPr lang="en-US" dirty="0"/>
              <a:t>Each regional president has their own nomination form, though the same information is requested for each region. Country GMs should submit their nominations by filling out their region’s form, based on their regional president. </a:t>
            </a:r>
          </a:p>
          <a:p>
            <a:pPr marL="0" indent="0">
              <a:buNone/>
            </a:pPr>
            <a:br>
              <a:rPr lang="en-US" u="sng" dirty="0">
                <a:hlinkClick r:id="rId2"/>
              </a:rPr>
            </a:br>
            <a:r>
              <a:rPr lang="en-US" sz="1800" b="0" i="0" u="sng" strike="noStrike" dirty="0">
                <a:solidFill>
                  <a:srgbClr val="0563C1"/>
                </a:solidFill>
                <a:effectLst/>
                <a:latin typeface="Arial" panose="020B0604020202020204" pitchFamily="34" charset="0"/>
                <a:hlinkClick r:id="rId3"/>
              </a:rPr>
              <a:t>https://www.surveymonkey.com/r/2023-Diamond-Bossart</a:t>
            </a:r>
            <a:r>
              <a:rPr lang="en-US" sz="1800" b="0" i="0" u="none" strike="noStrike" dirty="0">
                <a:solidFill>
                  <a:srgbClr val="000000"/>
                </a:solidFill>
                <a:effectLst/>
                <a:latin typeface="Arial" panose="020B0604020202020204" pitchFamily="34" charset="0"/>
              </a:rPr>
              <a:t> (Argentina, Bolivia, Brazil, Chile, Colombia, Dominican Republic, Panama) </a:t>
            </a:r>
            <a:endParaRPr lang="en-US" sz="1800" b="0" i="0" u="none" strike="noStrike" dirty="0">
              <a:solidFill>
                <a:srgbClr val="242424"/>
              </a:solidFill>
              <a:effectLst/>
              <a:latin typeface="Calibri" panose="020F0502020204030204" pitchFamily="34" charset="0"/>
            </a:endParaRPr>
          </a:p>
          <a:p>
            <a:pPr marL="0" marR="0" indent="0" algn="l">
              <a:spcBef>
                <a:spcPts val="0"/>
              </a:spcBef>
              <a:spcAft>
                <a:spcPts val="0"/>
              </a:spcAft>
              <a:buNone/>
            </a:pPr>
            <a:endParaRPr lang="en-US" sz="1800" b="0" i="0" u="none" strike="noStrike" dirty="0">
              <a:solidFill>
                <a:srgbClr val="242424"/>
              </a:solidFill>
              <a:effectLst/>
              <a:latin typeface="Calibri" panose="020F0502020204030204" pitchFamily="34" charset="0"/>
            </a:endParaRPr>
          </a:p>
          <a:p>
            <a:pPr marL="0" marR="0" indent="0" algn="l">
              <a:spcBef>
                <a:spcPts val="0"/>
              </a:spcBef>
              <a:spcAft>
                <a:spcPts val="0"/>
              </a:spcAft>
              <a:buNone/>
            </a:pPr>
            <a:r>
              <a:rPr lang="en-US" sz="1800" b="0" i="0" u="sng" strike="noStrike" dirty="0">
                <a:solidFill>
                  <a:srgbClr val="0563C1"/>
                </a:solidFill>
                <a:effectLst/>
                <a:latin typeface="Arial" panose="020B0604020202020204" pitchFamily="34" charset="0"/>
                <a:hlinkClick r:id="rId4"/>
              </a:rPr>
              <a:t>https://www.surveymonkey.com/r/2023-Diamond-Castillo</a:t>
            </a:r>
            <a:r>
              <a:rPr lang="en-US" sz="1800" b="0" i="0" u="sng" strike="noStrike" dirty="0">
                <a:solidFill>
                  <a:srgbClr val="0563C1"/>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(Canada, Mexico, U.S.) </a:t>
            </a:r>
            <a:endParaRPr lang="en-US" sz="1800" b="0" i="0" u="none" strike="noStrike" dirty="0">
              <a:solidFill>
                <a:srgbClr val="242424"/>
              </a:solidFill>
              <a:effectLst/>
              <a:latin typeface="Calibri" panose="020F0502020204030204" pitchFamily="34" charset="0"/>
            </a:endParaRPr>
          </a:p>
          <a:p>
            <a:pPr marL="0" marR="0" indent="0" algn="l">
              <a:spcBef>
                <a:spcPts val="0"/>
              </a:spcBef>
              <a:spcAft>
                <a:spcPts val="0"/>
              </a:spcAft>
              <a:buNone/>
            </a:pPr>
            <a:endParaRPr lang="en-US" sz="1800" b="0" i="0" u="none" strike="noStrike" dirty="0">
              <a:solidFill>
                <a:srgbClr val="242424"/>
              </a:solidFill>
              <a:effectLst/>
              <a:latin typeface="Calibri" panose="020F0502020204030204" pitchFamily="34" charset="0"/>
            </a:endParaRPr>
          </a:p>
          <a:p>
            <a:pPr marL="0" marR="0" indent="0" algn="l">
              <a:spcBef>
                <a:spcPts val="0"/>
              </a:spcBef>
              <a:spcAft>
                <a:spcPts val="0"/>
              </a:spcAft>
              <a:buNone/>
            </a:pPr>
            <a:r>
              <a:rPr lang="en-US" sz="1800" b="0" i="0" u="sng" strike="noStrike" dirty="0">
                <a:solidFill>
                  <a:srgbClr val="0563C1"/>
                </a:solidFill>
                <a:effectLst/>
                <a:latin typeface="Arial" panose="020B0604020202020204" pitchFamily="34" charset="0"/>
                <a:hlinkClick r:id="rId5"/>
              </a:rPr>
              <a:t>https://www.surveymonkey.com/r/2023-Diamond-Parks</a:t>
            </a:r>
            <a:r>
              <a:rPr lang="en-US" sz="1800" b="0" i="0" u="sng" strike="noStrike" dirty="0">
                <a:solidFill>
                  <a:srgbClr val="0563C1"/>
                </a:solidFill>
                <a:effectLst/>
                <a:latin typeface="Arial" panose="020B0604020202020204" pitchFamily="34" charset="0"/>
              </a:rPr>
              <a:t> </a:t>
            </a:r>
            <a:r>
              <a:rPr lang="en-US" sz="1800" b="0" i="0" u="sng" strike="noStrike" dirty="0">
                <a:solidFill>
                  <a:srgbClr val="000000"/>
                </a:solidFill>
                <a:effectLst/>
                <a:latin typeface="Arial" panose="020B0604020202020204" pitchFamily="34" charset="0"/>
              </a:rPr>
              <a:t>(All other countries)</a:t>
            </a:r>
            <a:endParaRPr lang="en-US" sz="1800" b="0" i="0" u="none" strike="noStrike" dirty="0">
              <a:solidFill>
                <a:srgbClr val="242424"/>
              </a:solidFill>
              <a:effectLst/>
              <a:latin typeface="Calibri" panose="020F0502020204030204" pitchFamily="34" charset="0"/>
            </a:endParaRPr>
          </a:p>
          <a:p>
            <a:pPr marL="0" indent="0">
              <a:buNone/>
            </a:pPr>
            <a:endParaRPr lang="en-US" dirty="0"/>
          </a:p>
        </p:txBody>
      </p:sp>
      <p:pic>
        <p:nvPicPr>
          <p:cNvPr id="6" name="Picture 5" descr="Text, letter&#10;&#10;Description automatically generated">
            <a:extLst>
              <a:ext uri="{FF2B5EF4-FFF2-40B4-BE49-F238E27FC236}">
                <a16:creationId xmlns:a16="http://schemas.microsoft.com/office/drawing/2014/main" id="{E30CF315-7F3D-375B-42A3-C22F56D5C006}"/>
              </a:ext>
            </a:extLst>
          </p:cNvPr>
          <p:cNvPicPr>
            <a:picLocks noChangeAspect="1"/>
          </p:cNvPicPr>
          <p:nvPr/>
        </p:nvPicPr>
        <p:blipFill>
          <a:blip r:embed="rId6"/>
          <a:stretch>
            <a:fillRect/>
          </a:stretch>
        </p:blipFill>
        <p:spPr>
          <a:xfrm>
            <a:off x="6035515" y="1371600"/>
            <a:ext cx="3328196" cy="4834822"/>
          </a:xfrm>
          <a:prstGeom prst="rect">
            <a:avLst/>
          </a:prstGeom>
          <a:ln>
            <a:solidFill>
              <a:schemeClr val="tx1"/>
            </a:solidFill>
          </a:ln>
        </p:spPr>
      </p:pic>
    </p:spTree>
    <p:extLst>
      <p:ext uri="{BB962C8B-B14F-4D97-AF65-F5344CB8AC3E}">
        <p14:creationId xmlns:p14="http://schemas.microsoft.com/office/powerpoint/2010/main" val="30461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25A9-A8C1-474C-BE84-D14DC375C9DC}"/>
              </a:ext>
            </a:extLst>
          </p:cNvPr>
          <p:cNvSpPr>
            <a:spLocks noGrp="1"/>
          </p:cNvSpPr>
          <p:nvPr>
            <p:ph type="title"/>
          </p:nvPr>
        </p:nvSpPr>
        <p:spPr/>
        <p:txBody>
          <a:bodyPr/>
          <a:lstStyle/>
          <a:p>
            <a:r>
              <a:rPr lang="en-US" dirty="0"/>
              <a:t>Diamond Recognition Selection Criteria</a:t>
            </a:r>
            <a:endParaRPr lang="en-US"/>
          </a:p>
        </p:txBody>
      </p:sp>
      <p:sp>
        <p:nvSpPr>
          <p:cNvPr id="3" name="Text Placeholder 2">
            <a:extLst>
              <a:ext uri="{FF2B5EF4-FFF2-40B4-BE49-F238E27FC236}">
                <a16:creationId xmlns:a16="http://schemas.microsoft.com/office/drawing/2014/main" id="{7EEEA786-77F7-DF4E-9F5B-65EDB9836C94}"/>
              </a:ext>
            </a:extLst>
          </p:cNvPr>
          <p:cNvSpPr>
            <a:spLocks noGrp="1"/>
          </p:cNvSpPr>
          <p:nvPr>
            <p:ph type="body" sz="quarter" idx="15"/>
          </p:nvPr>
        </p:nvSpPr>
        <p:spPr>
          <a:xfrm>
            <a:off x="445770" y="822960"/>
            <a:ext cx="9014460" cy="369332"/>
          </a:xfrm>
        </p:spPr>
        <p:txBody>
          <a:bodyPr/>
          <a:lstStyle/>
          <a:p>
            <a:r>
              <a:rPr lang="en-US" dirty="0"/>
              <a:t>Eligibility for Diamond recognition requires achievement of one or more of the criteria</a:t>
            </a:r>
          </a:p>
        </p:txBody>
      </p:sp>
      <p:sp>
        <p:nvSpPr>
          <p:cNvPr id="4" name="Content Placeholder 3">
            <a:extLst>
              <a:ext uri="{FF2B5EF4-FFF2-40B4-BE49-F238E27FC236}">
                <a16:creationId xmlns:a16="http://schemas.microsoft.com/office/drawing/2014/main" id="{CEB6D654-6F48-DF4E-B936-39016E8BBEF7}"/>
              </a:ext>
            </a:extLst>
          </p:cNvPr>
          <p:cNvSpPr>
            <a:spLocks noGrp="1"/>
          </p:cNvSpPr>
          <p:nvPr>
            <p:ph sz="quarter" idx="17"/>
          </p:nvPr>
        </p:nvSpPr>
        <p:spPr>
          <a:xfrm>
            <a:off x="445770" y="1371600"/>
            <a:ext cx="9020394" cy="4062651"/>
          </a:xfrm>
        </p:spPr>
        <p:txBody>
          <a:bodyPr/>
          <a:lstStyle/>
          <a:p>
            <a:pPr>
              <a:spcAft>
                <a:spcPts val="1200"/>
              </a:spcAft>
            </a:pPr>
            <a:r>
              <a:rPr lang="en-US" dirty="0"/>
              <a:t>Technical accomplishment, breakthrough or process re-engineering</a:t>
            </a:r>
          </a:p>
          <a:p>
            <a:pPr>
              <a:spcAft>
                <a:spcPts val="1200"/>
              </a:spcAft>
            </a:pPr>
            <a:r>
              <a:rPr lang="en-US" dirty="0"/>
              <a:t>Creativity and/or initiative used in accomplishing work assignments, including problem definition and solution</a:t>
            </a:r>
          </a:p>
          <a:p>
            <a:pPr>
              <a:spcAft>
                <a:spcPts val="1200"/>
              </a:spcAft>
            </a:pPr>
            <a:r>
              <a:rPr lang="en-US" dirty="0"/>
              <a:t>Innovation by individual that contributes to progress toward the completion </a:t>
            </a:r>
            <a:br>
              <a:rPr lang="en-US" dirty="0"/>
            </a:br>
            <a:r>
              <a:rPr lang="en-US" dirty="0"/>
              <a:t>of a project or milestone</a:t>
            </a:r>
          </a:p>
          <a:p>
            <a:pPr>
              <a:spcAft>
                <a:spcPts val="1200"/>
              </a:spcAft>
            </a:pPr>
            <a:r>
              <a:rPr lang="en-US" dirty="0">
                <a:solidFill>
                  <a:schemeClr val="tx1"/>
                </a:solidFill>
              </a:rPr>
              <a:t>Exemplary performance in response to an important organizational need</a:t>
            </a:r>
          </a:p>
          <a:p>
            <a:pPr>
              <a:spcAft>
                <a:spcPts val="1200"/>
              </a:spcAft>
            </a:pPr>
            <a:r>
              <a:rPr lang="en-US" dirty="0">
                <a:solidFill>
                  <a:schemeClr val="tx1"/>
                </a:solidFill>
              </a:rPr>
              <a:t>Significant improvement of quality, efficiency, safety, productivity, cost, etc.</a:t>
            </a:r>
          </a:p>
          <a:p>
            <a:pPr>
              <a:spcAft>
                <a:spcPts val="1200"/>
              </a:spcAft>
            </a:pPr>
            <a:r>
              <a:rPr lang="en-US" dirty="0">
                <a:solidFill>
                  <a:schemeClr val="tx1"/>
                </a:solidFill>
              </a:rPr>
              <a:t>Administrative or management practices that have a positive organizational effect, including quantifiable results such as improvement in turnover, engagement survey results, etc. </a:t>
            </a:r>
          </a:p>
          <a:p>
            <a:pPr>
              <a:spcAft>
                <a:spcPts val="1200"/>
              </a:spcAft>
            </a:pPr>
            <a:r>
              <a:rPr lang="en-US" dirty="0"/>
              <a:t>Performance of other duties outside employee’s own expected job requirements</a:t>
            </a:r>
            <a:endParaRPr lang="en-US" dirty="0">
              <a:solidFill>
                <a:srgbClr val="FF0000"/>
              </a:solidFill>
            </a:endParaRPr>
          </a:p>
        </p:txBody>
      </p:sp>
    </p:spTree>
    <p:extLst>
      <p:ext uri="{BB962C8B-B14F-4D97-AF65-F5344CB8AC3E}">
        <p14:creationId xmlns:p14="http://schemas.microsoft.com/office/powerpoint/2010/main" val="269206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nks_8-2021">
  <a:themeElements>
    <a:clrScheme name="Custom 17">
      <a:dk1>
        <a:srgbClr val="3F403F"/>
      </a:dk1>
      <a:lt1>
        <a:srgbClr val="FFFFFF"/>
      </a:lt1>
      <a:dk2>
        <a:srgbClr val="3F403F"/>
      </a:dk2>
      <a:lt2>
        <a:srgbClr val="E7E6E6"/>
      </a:lt2>
      <a:accent1>
        <a:srgbClr val="0A498E"/>
      </a:accent1>
      <a:accent2>
        <a:srgbClr val="97CAEB"/>
      </a:accent2>
      <a:accent3>
        <a:srgbClr val="FFC528"/>
      </a:accent3>
      <a:accent4>
        <a:srgbClr val="64CFE3"/>
      </a:accent4>
      <a:accent5>
        <a:srgbClr val="808383"/>
      </a:accent5>
      <a:accent6>
        <a:srgbClr val="E3E6E8"/>
      </a:accent6>
      <a:hlink>
        <a:srgbClr val="0A498E"/>
      </a:hlink>
      <a:folHlink>
        <a:srgbClr val="0A49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inks_8-2021" id="{B72B8361-9F3C-DA41-A7A4-DD5C2813F558}" vid="{8433BF96-2ACC-A549-BF60-BE28E95BD1AF}"/>
    </a:ext>
  </a:extLst>
</a:theme>
</file>

<file path=docProps/app.xml><?xml version="1.0" encoding="utf-8"?>
<Properties xmlns="http://schemas.openxmlformats.org/officeDocument/2006/extended-properties" xmlns:vt="http://schemas.openxmlformats.org/officeDocument/2006/docPropsVTypes">
  <Template>Brinks_8-2021</Template>
  <TotalTime>1684</TotalTime>
  <Words>2775</Words>
  <Application>Microsoft Macintosh PowerPoint</Application>
  <PresentationFormat>A4 Paper (210x297 mm)</PresentationFormat>
  <Paragraphs>259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System Font Regular</vt:lpstr>
      <vt:lpstr>Brinks_8-2021</vt:lpstr>
      <vt:lpstr>Brink’s Lean Recognition Program</vt:lpstr>
      <vt:lpstr>Table of Contents</vt:lpstr>
      <vt:lpstr>About Lean Recognition</vt:lpstr>
      <vt:lpstr>Benefits of Lean Recognition</vt:lpstr>
      <vt:lpstr>Levels of Lean Recognition</vt:lpstr>
      <vt:lpstr>How to Earn Emerald &amp; Ruby Recognition</vt:lpstr>
      <vt:lpstr>How to Earn Diamond Recognition</vt:lpstr>
      <vt:lpstr>Sample Lean Diamond Nomination Form</vt:lpstr>
      <vt:lpstr>Diamond Recognition Selection Criteria</vt:lpstr>
      <vt:lpstr>Timeline</vt:lpstr>
      <vt:lpstr>Sample Communications </vt:lpstr>
      <vt:lpstr>Instructions for Communications</vt:lpstr>
      <vt:lpstr>Sample Communications for Diamond Awards</vt:lpstr>
      <vt:lpstr>Sample Communications for Diamond Awards</vt:lpstr>
      <vt:lpstr>Sample Communications for Diamond Awards</vt:lpstr>
      <vt:lpstr>Sample Communications for Diamond Awards</vt:lpstr>
      <vt:lpstr>Sample Communications for Diamond Awards</vt:lpstr>
      <vt:lpstr>PowerPoint Presentation</vt:lpstr>
      <vt:lpstr>Certificates</vt:lpstr>
      <vt:lpstr>Instructions for Certificates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Global Recognition Program</dc:title>
  <dc:creator>Becky Ofarrell</dc:creator>
  <cp:lastModifiedBy>Nicole van Esselstyn</cp:lastModifiedBy>
  <cp:revision>73</cp:revision>
  <dcterms:created xsi:type="dcterms:W3CDTF">2021-09-13T18:28:26Z</dcterms:created>
  <dcterms:modified xsi:type="dcterms:W3CDTF">2023-11-03T15:48:02Z</dcterms:modified>
</cp:coreProperties>
</file>